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2" r:id="rId5"/>
    <p:sldId id="280" r:id="rId6"/>
    <p:sldId id="279" r:id="rId7"/>
    <p:sldId id="266" r:id="rId8"/>
    <p:sldId id="265" r:id="rId9"/>
    <p:sldId id="270" r:id="rId10"/>
    <p:sldId id="281" r:id="rId11"/>
    <p:sldId id="271" r:id="rId12"/>
    <p:sldId id="272" r:id="rId13"/>
    <p:sldId id="273" r:id="rId14"/>
    <p:sldId id="274" r:id="rId15"/>
    <p:sldId id="275" r:id="rId16"/>
    <p:sldId id="277" r:id="rId17"/>
    <p:sldId id="282" r:id="rId18"/>
    <p:sldId id="276" r:id="rId19"/>
    <p:sldId id="278" r:id="rId20"/>
    <p:sldId id="285"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1D1D1"/>
    <a:srgbClr val="000000"/>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6" autoAdjust="0"/>
    <p:restoredTop sz="62940" autoAdjust="0"/>
  </p:normalViewPr>
  <p:slideViewPr>
    <p:cSldViewPr snapToGrid="0">
      <p:cViewPr varScale="1">
        <p:scale>
          <a:sx n="65" d="100"/>
          <a:sy n="65" d="100"/>
        </p:scale>
        <p:origin x="2116" y="103"/>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1D3997-E852-4963-A82D-166C70FE1836}" type="datetimeFigureOut">
              <a:rPr lang="en-US" smtClean="0"/>
              <a:t>12/6/2018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21526-D8F2-4B28-86D1-A8113587385C}" type="slidenum">
              <a:rPr lang="en-US" smtClean="0"/>
              <a:t>‹#›</a:t>
            </a:fld>
            <a:endParaRPr lang="en-US"/>
          </a:p>
        </p:txBody>
      </p:sp>
    </p:spTree>
    <p:extLst>
      <p:ext uri="{BB962C8B-B14F-4D97-AF65-F5344CB8AC3E}">
        <p14:creationId xmlns:p14="http://schemas.microsoft.com/office/powerpoint/2010/main" val="416579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sz="1200" kern="1200" dirty="0">
                <a:solidFill>
                  <a:schemeClr val="tx1"/>
                </a:solidFill>
                <a:effectLst/>
                <a:latin typeface="+mn-lt"/>
                <a:ea typeface="+mn-ea"/>
                <a:cs typeface="+mn-cs"/>
              </a:rPr>
              <a:t>Nitrogen enrichment is a major threat to biodiversity worldwide. </a:t>
            </a:r>
          </a:p>
          <a:p>
            <a:pPr marL="171450" lvl="0" indent="-171450">
              <a:buFontTx/>
              <a:buChar char="-"/>
            </a:pPr>
            <a:r>
              <a:rPr lang="en-US" sz="1200" kern="1200" dirty="0">
                <a:solidFill>
                  <a:schemeClr val="tx1"/>
                </a:solidFill>
                <a:effectLst/>
                <a:latin typeface="+mn-lt"/>
                <a:ea typeface="+mn-ea"/>
                <a:cs typeface="+mn-cs"/>
              </a:rPr>
              <a:t>Changes to biogeochemical cycling through atmospheric deposition, fertilizer runoff, and land use change</a:t>
            </a:r>
          </a:p>
          <a:p>
            <a:pPr marL="171450" lvl="0" indent="-171450">
              <a:buFontTx/>
              <a:buChar char="-"/>
            </a:pPr>
            <a:r>
              <a:rPr lang="en-US" sz="1200" kern="1200" dirty="0">
                <a:solidFill>
                  <a:schemeClr val="tx1"/>
                </a:solidFill>
                <a:effectLst/>
                <a:latin typeface="+mn-lt"/>
                <a:ea typeface="+mn-ea"/>
                <a:cs typeface="+mn-cs"/>
              </a:rPr>
              <a:t>N enrichment increases plant productivity, reducing the number of light sensitive species and presenting fewer opportunities coexistence.</a:t>
            </a:r>
          </a:p>
          <a:p>
            <a:pPr marL="171450" lvl="0" indent="-171450">
              <a:buFontTx/>
              <a:buChar char="-"/>
            </a:pPr>
            <a:r>
              <a:rPr lang="en-US" sz="1200" kern="1200" dirty="0">
                <a:solidFill>
                  <a:schemeClr val="tx1"/>
                </a:solidFill>
                <a:effectLst/>
                <a:latin typeface="+mn-lt"/>
                <a:ea typeface="+mn-ea"/>
                <a:cs typeface="+mn-cs"/>
              </a:rPr>
              <a:t>N enrichment may also reduce spatial heterogeneity in limiting resources, reducing the number of opportunities for spatial coexistence.</a:t>
            </a:r>
          </a:p>
          <a:p>
            <a:pPr marL="171450" lvl="0" indent="-171450">
              <a:buFontTx/>
              <a:buChar char="-"/>
            </a:pPr>
            <a:r>
              <a:rPr lang="en-US" sz="1200" kern="1200" dirty="0">
                <a:solidFill>
                  <a:schemeClr val="tx1"/>
                </a:solidFill>
                <a:effectLst/>
                <a:latin typeface="+mn-lt"/>
                <a:ea typeface="+mn-ea"/>
                <a:cs typeface="+mn-cs"/>
              </a:rPr>
              <a:t>Increasingly, we understand that our ability to detect these changes depends on the spatial scale of sampling</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2</a:t>
            </a:fld>
            <a:endParaRPr lang="en-US"/>
          </a:p>
        </p:txBody>
      </p:sp>
    </p:spTree>
    <p:extLst>
      <p:ext uri="{BB962C8B-B14F-4D97-AF65-F5344CB8AC3E}">
        <p14:creationId xmlns:p14="http://schemas.microsoft.com/office/powerpoint/2010/main" val="3066750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Consistent with prior studies of nutrient enrichment, nitrogen addition produced significant increases the amount of light interception in both years, indicating an increased demand for light as a limiting resource.</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11</a:t>
            </a:fld>
            <a:endParaRPr lang="en-US"/>
          </a:p>
        </p:txBody>
      </p:sp>
    </p:spTree>
    <p:extLst>
      <p:ext uri="{BB962C8B-B14F-4D97-AF65-F5344CB8AC3E}">
        <p14:creationId xmlns:p14="http://schemas.microsoft.com/office/powerpoint/2010/main" val="3706039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Commensurate with an increase in light limitation is an increase in plant productivity. While there was a trend towards increased biomass in response to treatment, we didn’t find significant results in our first two years of sampling, perhaps due to the variability of these measures.</a:t>
            </a:r>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12</a:t>
            </a:fld>
            <a:endParaRPr lang="en-US"/>
          </a:p>
        </p:txBody>
      </p:sp>
    </p:spTree>
    <p:extLst>
      <p:ext uri="{BB962C8B-B14F-4D97-AF65-F5344CB8AC3E}">
        <p14:creationId xmlns:p14="http://schemas.microsoft.com/office/powerpoint/2010/main" val="2002680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Despite this increase in light limitation, permutation-based tests of significance indicate that communities showed no significant change in either species richness, or abundance-weighted diversity. This is not surprising – California grasslands, as an annual system, are likely to take more than one year for nutrient enrichment to affect community assembly.</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13</a:t>
            </a:fld>
            <a:endParaRPr lang="en-US"/>
          </a:p>
        </p:txBody>
      </p:sp>
    </p:spTree>
    <p:extLst>
      <p:ext uri="{BB962C8B-B14F-4D97-AF65-F5344CB8AC3E}">
        <p14:creationId xmlns:p14="http://schemas.microsoft.com/office/powerpoint/2010/main" val="32437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After two years of treatment, however, nutrient enrichment shows marked effects, though interpretation differs significantly depending on the choice of metric used.</a:t>
            </a:r>
          </a:p>
          <a:p>
            <a:pPr lvl="1"/>
            <a:r>
              <a:rPr lang="en-US" sz="1200" kern="1200" dirty="0">
                <a:solidFill>
                  <a:schemeClr val="tx1"/>
                </a:solidFill>
                <a:effectLst/>
                <a:latin typeface="+mn-lt"/>
                <a:ea typeface="+mn-ea"/>
                <a:cs typeface="+mn-cs"/>
              </a:rPr>
              <a:t>When purely focused on species richness, comparison of alpha-beta-gamma relationships indicate that nitrogen enrichment results in a substantial decline in alpha-scale diversity, though did not appear to cause consistent reductions in the total number of species present within the entire spatial extent of sampling. This change corresponds with an interpreted increase in beta diversity – the turnover in species richness found within subsamples in each plot.</a:t>
            </a:r>
          </a:p>
          <a:p>
            <a:pPr lvl="1"/>
            <a:r>
              <a:rPr lang="en-US" sz="1200" kern="1200" dirty="0">
                <a:solidFill>
                  <a:schemeClr val="tx1"/>
                </a:solidFill>
                <a:effectLst/>
                <a:latin typeface="+mn-lt"/>
                <a:ea typeface="+mn-ea"/>
                <a:cs typeface="+mn-cs"/>
              </a:rPr>
              <a:t>Incorporating abundance-weighted metrics into analysis, on the other hand, demonstrates declines in diversity that are consistent at both the individual sampling unit and whole plot scale, with no significant change in the turnover of these communities.</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14</a:t>
            </a:fld>
            <a:endParaRPr lang="en-US"/>
          </a:p>
        </p:txBody>
      </p:sp>
    </p:spTree>
    <p:extLst>
      <p:ext uri="{BB962C8B-B14F-4D97-AF65-F5344CB8AC3E}">
        <p14:creationId xmlns:p14="http://schemas.microsoft.com/office/powerpoint/2010/main" val="411758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Further decomposition of species richness change into its constituent accumulation curves indicates that response change with sampling effort was highly nonlinear – even small increases in sample accumulation dramatically reduced effects of nutrient enrichment.</a:t>
            </a:r>
          </a:p>
          <a:p>
            <a:pPr lvl="0"/>
            <a:r>
              <a:rPr lang="en-US" sz="1200" kern="1200" dirty="0">
                <a:solidFill>
                  <a:schemeClr val="tx1"/>
                </a:solidFill>
                <a:effectLst/>
                <a:latin typeface="+mn-lt"/>
                <a:ea typeface="+mn-ea"/>
                <a:cs typeface="+mn-cs"/>
              </a:rPr>
              <a:t>When this spatial accumulation curve is compared to its random counterpart, we see a greater observed magnitude of diversity change when reducing the influence of spatial structure. This change suggests that our control communities exhibit a somewhat higher degree of spatial aggregation (clumping) at small sampling scales.</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15</a:t>
            </a:fld>
            <a:endParaRPr lang="en-US"/>
          </a:p>
        </p:txBody>
      </p:sp>
    </p:spTree>
    <p:extLst>
      <p:ext uri="{BB962C8B-B14F-4D97-AF65-F5344CB8AC3E}">
        <p14:creationId xmlns:p14="http://schemas.microsoft.com/office/powerpoint/2010/main" val="398919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Use of abundance-weighted metrics to calculate diversity change effects indicates a far more linear response as a function of sampling effort – regardless of the number of samples taken, nutrient enrichment effects on the relative abundances of different species appears roughly consistent. </a:t>
            </a:r>
          </a:p>
          <a:p>
            <a:pPr lvl="0"/>
            <a:r>
              <a:rPr lang="en-US" sz="1200" kern="1200" dirty="0">
                <a:solidFill>
                  <a:schemeClr val="tx1"/>
                </a:solidFill>
                <a:effectLst/>
                <a:latin typeface="+mn-lt"/>
                <a:ea typeface="+mn-ea"/>
                <a:cs typeface="+mn-cs"/>
              </a:rPr>
              <a:t>Moreover, the spatial aggregation effect in control treatments is far more pronounced when incorporating abundance into estimates of diversity change, and is detectable at far greater sampling efforts. </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16</a:t>
            </a:fld>
            <a:endParaRPr lang="en-US"/>
          </a:p>
        </p:txBody>
      </p:sp>
    </p:spTree>
    <p:extLst>
      <p:ext uri="{BB962C8B-B14F-4D97-AF65-F5344CB8AC3E}">
        <p14:creationId xmlns:p14="http://schemas.microsoft.com/office/powerpoint/2010/main" val="3670975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17</a:t>
            </a:fld>
            <a:endParaRPr lang="en-US"/>
          </a:p>
        </p:txBody>
      </p:sp>
    </p:spTree>
    <p:extLst>
      <p:ext uri="{BB962C8B-B14F-4D97-AF65-F5344CB8AC3E}">
        <p14:creationId xmlns:p14="http://schemas.microsoft.com/office/powerpoint/2010/main" val="2855930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18</a:t>
            </a:fld>
            <a:endParaRPr lang="en-US"/>
          </a:p>
        </p:txBody>
      </p:sp>
    </p:spTree>
    <p:extLst>
      <p:ext uri="{BB962C8B-B14F-4D97-AF65-F5344CB8AC3E}">
        <p14:creationId xmlns:p14="http://schemas.microsoft.com/office/powerpoint/2010/main" val="186294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Concerns of scale are persistent in ecology, and recent scholarship has suggested that the impacts of human-induced environmental changes may depend on the extent of sampling.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Effects may stay constant, change in magnitude, or even invert depending on the scale sampled.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However, much of our understanding of how nitrogen enrichment impacts plant diversity comes from relatively small-scale experiments that evaluate change in a limited spatial context, often 1m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or less.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Evaluating these scale dependent relationships can give nuanced insights into the mechanisms of N-driven biodiversity change, particularly related to changes in species richness, abundance, and spatial pattern.</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3</a:t>
            </a:fld>
            <a:endParaRPr lang="en-US"/>
          </a:p>
        </p:txBody>
      </p:sp>
    </p:spTree>
    <p:extLst>
      <p:ext uri="{BB962C8B-B14F-4D97-AF65-F5344CB8AC3E}">
        <p14:creationId xmlns:p14="http://schemas.microsoft.com/office/powerpoint/2010/main" val="145478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how cross-scale analysis can provide insight into these effects…</a:t>
            </a:r>
          </a:p>
          <a:p>
            <a:pPr marL="171450" indent="-171450">
              <a:buFontTx/>
              <a:buChar char="-"/>
            </a:pPr>
            <a:r>
              <a:rPr lang="en-US" dirty="0"/>
              <a:t>Control community contains 6 species, a nitrogen enriched community contains just 4.</a:t>
            </a:r>
          </a:p>
          <a:p>
            <a:pPr marL="171450" indent="-171450">
              <a:buFontTx/>
              <a:buChar char="-"/>
            </a:pPr>
            <a:r>
              <a:rPr lang="en-US" dirty="0"/>
              <a:t>In response to nutrient enrichment, this community also exhibits a more random spatial pattern.</a:t>
            </a:r>
          </a:p>
        </p:txBody>
      </p:sp>
      <p:sp>
        <p:nvSpPr>
          <p:cNvPr id="4" name="Slide Number Placeholder 3"/>
          <p:cNvSpPr>
            <a:spLocks noGrp="1"/>
          </p:cNvSpPr>
          <p:nvPr>
            <p:ph type="sldNum" sz="quarter" idx="10"/>
          </p:nvPr>
        </p:nvSpPr>
        <p:spPr/>
        <p:txBody>
          <a:bodyPr/>
          <a:lstStyle/>
          <a:p>
            <a:fld id="{7B521526-D8F2-4B28-86D1-A8113587385C}" type="slidenum">
              <a:rPr lang="en-US" smtClean="0"/>
              <a:t>4</a:t>
            </a:fld>
            <a:endParaRPr lang="en-US"/>
          </a:p>
        </p:txBody>
      </p:sp>
    </p:spTree>
    <p:extLst>
      <p:ext uri="{BB962C8B-B14F-4D97-AF65-F5344CB8AC3E}">
        <p14:creationId xmlns:p14="http://schemas.microsoft.com/office/powerpoint/2010/main" val="3921637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sz="1100" kern="1200" dirty="0">
                <a:solidFill>
                  <a:schemeClr val="tx1"/>
                </a:solidFill>
                <a:effectLst/>
                <a:latin typeface="+mn-lt"/>
                <a:ea typeface="+mn-ea"/>
                <a:cs typeface="+mn-cs"/>
              </a:rPr>
              <a:t>Classically, we could evaluate this change using a single sampling scale – picking some subplot area and taking a measure of average alpha diversity values. In this case, we would detect relatively little difference in our communities.</a:t>
            </a:r>
          </a:p>
          <a:p>
            <a:pPr marL="171450" lvl="0" indent="-171450">
              <a:buFontTx/>
              <a:buChar char="-"/>
            </a:pPr>
            <a:r>
              <a:rPr lang="en-US" sz="1100" kern="1200" dirty="0">
                <a:solidFill>
                  <a:schemeClr val="tx1"/>
                </a:solidFill>
                <a:effectLst/>
                <a:latin typeface="+mn-lt"/>
                <a:ea typeface="+mn-ea"/>
                <a:cs typeface="+mn-cs"/>
              </a:rPr>
              <a:t>We could also incorporate a measure of the entire sampled community into our analysis – constructing a value of gamma diversity between the two communities. Here, we detect substantial decline in response to treatment.</a:t>
            </a:r>
          </a:p>
          <a:p>
            <a:pPr marL="171450" lvl="0" indent="-171450">
              <a:buFontTx/>
              <a:buChar char="-"/>
            </a:pPr>
            <a:r>
              <a:rPr lang="en-US" sz="1100" kern="1200" dirty="0">
                <a:solidFill>
                  <a:schemeClr val="tx1"/>
                </a:solidFill>
                <a:effectLst/>
                <a:latin typeface="+mn-lt"/>
                <a:ea typeface="+mn-ea"/>
                <a:cs typeface="+mn-cs"/>
              </a:rPr>
              <a:t>Taking the ratio of these two measures can also give us a sense of community turnover, or beta diversity. If our effects diverge at different scales, we can attribute this to a change in patterns of turnover in species identity or composition.</a:t>
            </a:r>
          </a:p>
        </p:txBody>
      </p:sp>
      <p:sp>
        <p:nvSpPr>
          <p:cNvPr id="4" name="Slide Number Placeholder 3"/>
          <p:cNvSpPr>
            <a:spLocks noGrp="1"/>
          </p:cNvSpPr>
          <p:nvPr>
            <p:ph type="sldNum" sz="quarter" idx="10"/>
          </p:nvPr>
        </p:nvSpPr>
        <p:spPr/>
        <p:txBody>
          <a:bodyPr/>
          <a:lstStyle/>
          <a:p>
            <a:fld id="{7B521526-D8F2-4B28-86D1-A8113587385C}" type="slidenum">
              <a:rPr lang="en-US" smtClean="0"/>
              <a:t>5</a:t>
            </a:fld>
            <a:endParaRPr lang="en-US"/>
          </a:p>
        </p:txBody>
      </p:sp>
    </p:spTree>
    <p:extLst>
      <p:ext uri="{BB962C8B-B14F-4D97-AF65-F5344CB8AC3E}">
        <p14:creationId xmlns:p14="http://schemas.microsoft.com/office/powerpoint/2010/main" val="2887967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However, this sort of analysis only gives us information on two coarse sampling scales. More nuanced information can come from decomposition of these relationships into sample-based rarefaction curves.</a:t>
            </a:r>
          </a:p>
          <a:p>
            <a:pPr marL="171450" indent="-171450">
              <a:buFontTx/>
              <a:buChar char="-"/>
            </a:pPr>
            <a:r>
              <a:rPr lang="en-US" dirty="0"/>
              <a:t>One method in doing so is to construct spatially-explicit sample curves, where diversity measures are accumulated by always including new samples based on proximity to some starting point. Doing so allows us to examine how diversity is encountered in the system and where threshold points of change exist in sampling.</a:t>
            </a:r>
          </a:p>
          <a:p>
            <a:pPr marL="628650" lvl="1" indent="-171450">
              <a:buFontTx/>
              <a:buChar char="-"/>
            </a:pPr>
            <a:r>
              <a:rPr lang="en-US" dirty="0"/>
              <a:t>Here, we see that our observed difference in communities is nonlinear, and there’s a threshold sample size where interpretation of change flips.</a:t>
            </a:r>
          </a:p>
          <a:p>
            <a:pPr marL="171450" lvl="0" indent="-171450">
              <a:buFontTx/>
              <a:buChar char="-"/>
            </a:pPr>
            <a:r>
              <a:rPr lang="en-US" dirty="0"/>
              <a:t>To understand how spatial patterns structure this interpretation, we can also accumulate samples at random. This nonspatial rarefaction will generate two separate curves that ignore spatial patterns.</a:t>
            </a:r>
          </a:p>
          <a:p>
            <a:pPr marL="628650" lvl="1" indent="-171450">
              <a:buFontTx/>
              <a:buChar char="-"/>
            </a:pPr>
            <a:r>
              <a:rPr lang="en-US" dirty="0"/>
              <a:t>If communities exhibit more spatial aggregation (clumping), we’ll see that this random accumulation will be much more rapid than it’s spatially structured counterpart. </a:t>
            </a:r>
          </a:p>
          <a:p>
            <a:pPr marL="628650" lvl="1" indent="-171450">
              <a:buFontTx/>
              <a:buChar char="-"/>
            </a:pPr>
            <a:r>
              <a:rPr lang="en-US" dirty="0"/>
              <a:t>Comparing observed differences between spatial and nonspatial curves can be used to quantify aggregation – in this case, our observed diversity change is more negative with random rarefaction, indicating that our communities become more spatially random with treatment.</a:t>
            </a:r>
          </a:p>
          <a:p>
            <a:pPr marL="171450" lvl="0" indent="-171450">
              <a:buFontTx/>
              <a:buChar char="-"/>
            </a:pPr>
            <a:r>
              <a:rPr lang="en-US" dirty="0"/>
              <a:t>For rarefaction, we can use pure species richness (as in this example, or any other scale-invariant metric, such as the inverse </a:t>
            </a:r>
            <a:r>
              <a:rPr lang="en-US" dirty="0" err="1"/>
              <a:t>simpson</a:t>
            </a:r>
            <a:r>
              <a:rPr lang="en-US" dirty="0"/>
              <a:t> index) to contrast effects when purely focusing on either richness or relative abundance.</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6</a:t>
            </a:fld>
            <a:endParaRPr lang="en-US"/>
          </a:p>
        </p:txBody>
      </p:sp>
    </p:spTree>
    <p:extLst>
      <p:ext uri="{BB962C8B-B14F-4D97-AF65-F5344CB8AC3E}">
        <p14:creationId xmlns:p14="http://schemas.microsoft.com/office/powerpoint/2010/main" val="116876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California grasslands are an ideal system within which to examine the drivers of scale-dependent relationships in response to nitrogen enrichment.</a:t>
            </a:r>
          </a:p>
          <a:p>
            <a:pPr lvl="0"/>
            <a:r>
              <a:rPr lang="en-US" sz="1200" kern="1200" dirty="0">
                <a:solidFill>
                  <a:schemeClr val="tx1"/>
                </a:solidFill>
                <a:effectLst/>
                <a:latin typeface="+mn-lt"/>
                <a:ea typeface="+mn-ea"/>
                <a:cs typeface="+mn-cs"/>
              </a:rPr>
              <a:t>Highly spatially heterogenous, California grasslands exhibit very high diversity despite their exotic diversity – 10 or more species per square meter. </a:t>
            </a:r>
          </a:p>
          <a:p>
            <a:pPr lvl="0"/>
            <a:r>
              <a:rPr lang="en-US" sz="1200" kern="1200" dirty="0">
                <a:solidFill>
                  <a:schemeClr val="tx1"/>
                </a:solidFill>
                <a:effectLst/>
                <a:latin typeface="+mn-lt"/>
                <a:ea typeface="+mn-ea"/>
                <a:cs typeface="+mn-cs"/>
              </a:rPr>
              <a:t>Current understanding often suggests that fertilization enhances the growth of exotic grasses at the expense of native forb and legume species. </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7</a:t>
            </a:fld>
            <a:endParaRPr lang="en-US"/>
          </a:p>
        </p:txBody>
      </p:sp>
    </p:spTree>
    <p:extLst>
      <p:ext uri="{BB962C8B-B14F-4D97-AF65-F5344CB8AC3E}">
        <p14:creationId xmlns:p14="http://schemas.microsoft.com/office/powerpoint/2010/main" val="93899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Using this framework, we asked a set of questions:</a:t>
            </a:r>
          </a:p>
          <a:p>
            <a:pPr marL="228600" lvl="0" indent="-228600">
              <a:buAutoNum type="arabicPeriod"/>
            </a:pPr>
            <a:r>
              <a:rPr lang="en-US" sz="1200" kern="1200" dirty="0">
                <a:solidFill>
                  <a:schemeClr val="tx1"/>
                </a:solidFill>
                <a:effectLst/>
                <a:latin typeface="+mn-lt"/>
                <a:ea typeface="+mn-ea"/>
                <a:cs typeface="+mn-cs"/>
              </a:rPr>
              <a:t>How do choices of sampling scale affect our interpretation of nitrogen-driven biodiversity change?</a:t>
            </a:r>
          </a:p>
          <a:p>
            <a:pPr marL="685800" lvl="1" indent="-228600">
              <a:buAutoNum type="arabicPeriod"/>
            </a:pPr>
            <a:r>
              <a:rPr lang="en-US" sz="1200" kern="1200" dirty="0">
                <a:solidFill>
                  <a:schemeClr val="tx1"/>
                </a:solidFill>
                <a:effectLst/>
                <a:latin typeface="+mn-lt"/>
                <a:ea typeface="+mn-ea"/>
                <a:cs typeface="+mn-cs"/>
              </a:rPr>
              <a:t>Do effects increase, decrease, or stay with same as a function of spatial scale?</a:t>
            </a:r>
          </a:p>
          <a:p>
            <a:pPr lvl="0"/>
            <a:r>
              <a:rPr lang="en-US" sz="1200" kern="1200" dirty="0">
                <a:solidFill>
                  <a:schemeClr val="tx1"/>
                </a:solidFill>
                <a:effectLst/>
                <a:latin typeface="+mn-lt"/>
                <a:ea typeface="+mn-ea"/>
                <a:cs typeface="+mn-cs"/>
              </a:rPr>
              <a:t>2. To what degree is the scale-effect relationship dependent on changes in species richness and relative abundance?</a:t>
            </a:r>
          </a:p>
          <a:p>
            <a:pPr lvl="0"/>
            <a:r>
              <a:rPr lang="en-US" sz="1200" kern="1200" dirty="0">
                <a:solidFill>
                  <a:schemeClr val="tx1"/>
                </a:solidFill>
                <a:effectLst/>
                <a:latin typeface="+mn-lt"/>
                <a:ea typeface="+mn-ea"/>
                <a:cs typeface="+mn-cs"/>
              </a:rPr>
              <a:t>	1. Are these changes primarily mediated by loss of species from the system, or changes in their relative abundance that interact with sampling effects.</a:t>
            </a:r>
          </a:p>
          <a:p>
            <a:pPr lvl="0"/>
            <a:r>
              <a:rPr lang="en-US" sz="1200" kern="1200" dirty="0">
                <a:solidFill>
                  <a:schemeClr val="tx1"/>
                </a:solidFill>
                <a:effectLst/>
                <a:latin typeface="+mn-lt"/>
                <a:ea typeface="+mn-ea"/>
                <a:cs typeface="+mn-cs"/>
              </a:rPr>
              <a:t>3. Does N enrichment have a spatially homogenizing effect on diversity?</a:t>
            </a:r>
          </a:p>
          <a:p>
            <a:pPr marL="685800" lvl="1" indent="-228600">
              <a:buFont typeface="+mj-lt"/>
              <a:buAutoNum type="arabicPeriod"/>
            </a:pPr>
            <a:r>
              <a:rPr lang="en-US" dirty="0"/>
              <a:t>Is potential loss in relevant nitrogen variation in soil a driver of observed biodiversity patterns?</a:t>
            </a:r>
          </a:p>
        </p:txBody>
      </p:sp>
      <p:sp>
        <p:nvSpPr>
          <p:cNvPr id="4" name="Slide Number Placeholder 3"/>
          <p:cNvSpPr>
            <a:spLocks noGrp="1"/>
          </p:cNvSpPr>
          <p:nvPr>
            <p:ph type="sldNum" sz="quarter" idx="10"/>
          </p:nvPr>
        </p:nvSpPr>
        <p:spPr/>
        <p:txBody>
          <a:bodyPr/>
          <a:lstStyle/>
          <a:p>
            <a:fld id="{7B521526-D8F2-4B28-86D1-A8113587385C}" type="slidenum">
              <a:rPr lang="en-US" smtClean="0"/>
              <a:t>8</a:t>
            </a:fld>
            <a:endParaRPr lang="en-US"/>
          </a:p>
        </p:txBody>
      </p:sp>
    </p:spTree>
    <p:extLst>
      <p:ext uri="{BB962C8B-B14F-4D97-AF65-F5344CB8AC3E}">
        <p14:creationId xmlns:p14="http://schemas.microsoft.com/office/powerpoint/2010/main" val="2958387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assess scale-dependent patterns of nitrogen enrichment effect on plant diversity, we established a nested plot experiment at three University of California reserves. </a:t>
            </a:r>
          </a:p>
          <a:p>
            <a:pPr lvl="0"/>
            <a:r>
              <a:rPr lang="en-US" sz="1200" kern="1200" dirty="0">
                <a:solidFill>
                  <a:schemeClr val="tx1"/>
                </a:solidFill>
                <a:effectLst/>
                <a:latin typeface="+mn-lt"/>
                <a:ea typeface="+mn-ea"/>
                <a:cs typeface="+mn-cs"/>
              </a:rPr>
              <a:t>In each reserve we established 4 blocks, each consisting of 2 paired plots</a:t>
            </a:r>
          </a:p>
          <a:p>
            <a:pPr lvl="0"/>
            <a:r>
              <a:rPr lang="en-US" sz="1200" kern="1200" dirty="0">
                <a:solidFill>
                  <a:schemeClr val="tx1"/>
                </a:solidFill>
                <a:effectLst/>
                <a:latin typeface="+mn-lt"/>
                <a:ea typeface="+mn-ea"/>
                <a:cs typeface="+mn-cs"/>
              </a:rPr>
              <a:t>Each subplot was then divided into an 8x8 grid containing .5m x .5m subplots spaced every 1m.</a:t>
            </a:r>
          </a:p>
          <a:p>
            <a:pPr lvl="0"/>
            <a:r>
              <a:rPr lang="en-US" sz="1200" kern="1200" dirty="0">
                <a:solidFill>
                  <a:schemeClr val="tx1"/>
                </a:solidFill>
                <a:effectLst/>
                <a:latin typeface="+mn-lt"/>
                <a:ea typeface="+mn-ea"/>
                <a:cs typeface="+mn-cs"/>
              </a:rPr>
              <a:t>We then randomly assigned one plot out of each pair to an experimental fertilization treatment, consisting of a slow-release urea fertilizer applied at a rate of 10g N/m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in winter months.</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9</a:t>
            </a:fld>
            <a:endParaRPr lang="en-US"/>
          </a:p>
        </p:txBody>
      </p:sp>
    </p:spTree>
    <p:extLst>
      <p:ext uri="{BB962C8B-B14F-4D97-AF65-F5344CB8AC3E}">
        <p14:creationId xmlns:p14="http://schemas.microsoft.com/office/powerpoint/2010/main" val="47764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 then collected data on three response variables:</a:t>
            </a:r>
          </a:p>
          <a:p>
            <a:pPr lvl="0"/>
            <a:r>
              <a:rPr lang="en-US" sz="1200" kern="1200" dirty="0">
                <a:solidFill>
                  <a:schemeClr val="tx1"/>
                </a:solidFill>
                <a:effectLst/>
                <a:latin typeface="+mn-lt"/>
                <a:ea typeface="+mn-ea"/>
                <a:cs typeface="+mn-cs"/>
              </a:rPr>
              <a:t>- The first, community diversity and percent areal cover, was collected in all subplots at three times in each year, corresponding to peak phenological periods to ensure that all representative species were sampled.</a:t>
            </a:r>
          </a:p>
          <a:p>
            <a:pPr lvl="0"/>
            <a:r>
              <a:rPr lang="en-US" sz="1200" kern="1200" dirty="0">
                <a:solidFill>
                  <a:schemeClr val="tx1"/>
                </a:solidFill>
                <a:effectLst/>
                <a:latin typeface="+mn-lt"/>
                <a:ea typeface="+mn-ea"/>
                <a:cs typeface="+mn-cs"/>
              </a:rPr>
              <a:t>- Light was measured using a 10-cell PAR sensor placed above and below the grass canopy in 10 random locations within each plot.</a:t>
            </a:r>
          </a:p>
          <a:p>
            <a:pPr lvl="0"/>
            <a:r>
              <a:rPr lang="en-US" sz="1200" kern="1200" dirty="0">
                <a:solidFill>
                  <a:schemeClr val="tx1"/>
                </a:solidFill>
                <a:effectLst/>
                <a:latin typeface="+mn-lt"/>
                <a:ea typeface="+mn-ea"/>
                <a:cs typeface="+mn-cs"/>
              </a:rPr>
              <a:t>- We also measured changes in plant productivity using clipped strips of aboveground biomass in the margins between individual subplots.</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10</a:t>
            </a:fld>
            <a:endParaRPr lang="en-US"/>
          </a:p>
        </p:txBody>
      </p:sp>
    </p:spTree>
    <p:extLst>
      <p:ext uri="{BB962C8B-B14F-4D97-AF65-F5344CB8AC3E}">
        <p14:creationId xmlns:p14="http://schemas.microsoft.com/office/powerpoint/2010/main" val="543198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6BD7B-80F8-4582-ABCC-AA5706BAF0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815553-325F-4530-8B77-429A982C4E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3A320B-A1C1-45B6-8288-A46E2AC20EF5}"/>
              </a:ext>
            </a:extLst>
          </p:cNvPr>
          <p:cNvSpPr>
            <a:spLocks noGrp="1"/>
          </p:cNvSpPr>
          <p:nvPr>
            <p:ph type="dt" sz="half" idx="10"/>
          </p:nvPr>
        </p:nvSpPr>
        <p:spPr/>
        <p:txBody>
          <a:bodyPr/>
          <a:lstStyle/>
          <a:p>
            <a:fld id="{41DCD470-6613-46AB-B527-9A4031DAAE73}" type="datetimeFigureOut">
              <a:rPr lang="en-US" smtClean="0"/>
              <a:t>12/6/2018</a:t>
            </a:fld>
            <a:endParaRPr lang="en-US"/>
          </a:p>
        </p:txBody>
      </p:sp>
      <p:sp>
        <p:nvSpPr>
          <p:cNvPr id="5" name="Footer Placeholder 4">
            <a:extLst>
              <a:ext uri="{FF2B5EF4-FFF2-40B4-BE49-F238E27FC236}">
                <a16:creationId xmlns:a16="http://schemas.microsoft.com/office/drawing/2014/main" id="{222C6CDA-28A6-4467-BC35-0068B26DB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26179-266B-49AD-AA83-81DBA5636CAE}"/>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3177756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BA8C-F03A-4906-A6AD-8CA10E5512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BD00C7-8F5D-416F-BFC6-889A8B519A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222BDE-7236-4E40-8C8A-D23DF8DD4C9E}"/>
              </a:ext>
            </a:extLst>
          </p:cNvPr>
          <p:cNvSpPr>
            <a:spLocks noGrp="1"/>
          </p:cNvSpPr>
          <p:nvPr>
            <p:ph type="dt" sz="half" idx="10"/>
          </p:nvPr>
        </p:nvSpPr>
        <p:spPr/>
        <p:txBody>
          <a:bodyPr/>
          <a:lstStyle/>
          <a:p>
            <a:fld id="{41DCD470-6613-46AB-B527-9A4031DAAE73}" type="datetimeFigureOut">
              <a:rPr lang="en-US" smtClean="0"/>
              <a:t>12/6/2018</a:t>
            </a:fld>
            <a:endParaRPr lang="en-US"/>
          </a:p>
        </p:txBody>
      </p:sp>
      <p:sp>
        <p:nvSpPr>
          <p:cNvPr id="5" name="Footer Placeholder 4">
            <a:extLst>
              <a:ext uri="{FF2B5EF4-FFF2-40B4-BE49-F238E27FC236}">
                <a16:creationId xmlns:a16="http://schemas.microsoft.com/office/drawing/2014/main" id="{AEB09D6D-EE9E-44C9-B4DD-75EC1A1B8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2465C-0C67-4D1E-B7E9-37B92E96D12A}"/>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9741727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777087-CEF9-4469-9656-6FA24AE959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1F5281-68B5-48FA-B682-31B7B29CFA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2F87A-E971-4FE8-A22E-AD7BF24F43D6}"/>
              </a:ext>
            </a:extLst>
          </p:cNvPr>
          <p:cNvSpPr>
            <a:spLocks noGrp="1"/>
          </p:cNvSpPr>
          <p:nvPr>
            <p:ph type="dt" sz="half" idx="10"/>
          </p:nvPr>
        </p:nvSpPr>
        <p:spPr/>
        <p:txBody>
          <a:bodyPr/>
          <a:lstStyle/>
          <a:p>
            <a:fld id="{41DCD470-6613-46AB-B527-9A4031DAAE73}" type="datetimeFigureOut">
              <a:rPr lang="en-US" smtClean="0"/>
              <a:t>12/6/2018</a:t>
            </a:fld>
            <a:endParaRPr lang="en-US"/>
          </a:p>
        </p:txBody>
      </p:sp>
      <p:sp>
        <p:nvSpPr>
          <p:cNvPr id="5" name="Footer Placeholder 4">
            <a:extLst>
              <a:ext uri="{FF2B5EF4-FFF2-40B4-BE49-F238E27FC236}">
                <a16:creationId xmlns:a16="http://schemas.microsoft.com/office/drawing/2014/main" id="{FBE8195A-E497-445A-A0F4-BB0B290673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EBC00-7A11-4E27-A3DF-EF775F192EBE}"/>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42897419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8C93-E787-4B6A-87ED-95A553CDC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5E23AF-8ED0-4F29-B093-54D27ACBCD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15D9F-C719-4355-B1E8-D653651BD6F6}"/>
              </a:ext>
            </a:extLst>
          </p:cNvPr>
          <p:cNvSpPr>
            <a:spLocks noGrp="1"/>
          </p:cNvSpPr>
          <p:nvPr>
            <p:ph type="dt" sz="half" idx="10"/>
          </p:nvPr>
        </p:nvSpPr>
        <p:spPr/>
        <p:txBody>
          <a:bodyPr/>
          <a:lstStyle/>
          <a:p>
            <a:fld id="{41DCD470-6613-46AB-B527-9A4031DAAE73}" type="datetimeFigureOut">
              <a:rPr lang="en-US" smtClean="0"/>
              <a:t>12/6/2018</a:t>
            </a:fld>
            <a:endParaRPr lang="en-US"/>
          </a:p>
        </p:txBody>
      </p:sp>
      <p:sp>
        <p:nvSpPr>
          <p:cNvPr id="5" name="Footer Placeholder 4">
            <a:extLst>
              <a:ext uri="{FF2B5EF4-FFF2-40B4-BE49-F238E27FC236}">
                <a16:creationId xmlns:a16="http://schemas.microsoft.com/office/drawing/2014/main" id="{04940F8E-3411-4774-B798-BD97574B6D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295C38-05E6-4898-AD6C-5531EB797621}"/>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10662394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2EA0-BD72-4E4B-8A30-71D7E39B26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C3F40E-DD34-4600-B40F-627E70D14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DBE689-90C7-47BF-A73A-B141464123AC}"/>
              </a:ext>
            </a:extLst>
          </p:cNvPr>
          <p:cNvSpPr>
            <a:spLocks noGrp="1"/>
          </p:cNvSpPr>
          <p:nvPr>
            <p:ph type="dt" sz="half" idx="10"/>
          </p:nvPr>
        </p:nvSpPr>
        <p:spPr/>
        <p:txBody>
          <a:bodyPr/>
          <a:lstStyle/>
          <a:p>
            <a:fld id="{41DCD470-6613-46AB-B527-9A4031DAAE73}" type="datetimeFigureOut">
              <a:rPr lang="en-US" smtClean="0"/>
              <a:t>12/6/2018</a:t>
            </a:fld>
            <a:endParaRPr lang="en-US"/>
          </a:p>
        </p:txBody>
      </p:sp>
      <p:sp>
        <p:nvSpPr>
          <p:cNvPr id="5" name="Footer Placeholder 4">
            <a:extLst>
              <a:ext uri="{FF2B5EF4-FFF2-40B4-BE49-F238E27FC236}">
                <a16:creationId xmlns:a16="http://schemas.microsoft.com/office/drawing/2014/main" id="{00CC3E4D-FCBE-4F8E-9789-FC28E0CFF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5CF8F-A6F1-42D3-84F6-88712B9897F0}"/>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31637604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C432A-A684-427C-80E8-E5A2C15753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F6A066-801B-4C8C-A19B-93DB758DE61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0B7975-4E18-41A8-A4F3-CA35E6249DA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D1F252-D74D-40F4-B49E-347FDD6F8CA5}"/>
              </a:ext>
            </a:extLst>
          </p:cNvPr>
          <p:cNvSpPr>
            <a:spLocks noGrp="1"/>
          </p:cNvSpPr>
          <p:nvPr>
            <p:ph type="dt" sz="half" idx="10"/>
          </p:nvPr>
        </p:nvSpPr>
        <p:spPr/>
        <p:txBody>
          <a:bodyPr/>
          <a:lstStyle/>
          <a:p>
            <a:fld id="{41DCD470-6613-46AB-B527-9A4031DAAE73}" type="datetimeFigureOut">
              <a:rPr lang="en-US" smtClean="0"/>
              <a:t>12/6/2018</a:t>
            </a:fld>
            <a:endParaRPr lang="en-US"/>
          </a:p>
        </p:txBody>
      </p:sp>
      <p:sp>
        <p:nvSpPr>
          <p:cNvPr id="6" name="Footer Placeholder 5">
            <a:extLst>
              <a:ext uri="{FF2B5EF4-FFF2-40B4-BE49-F238E27FC236}">
                <a16:creationId xmlns:a16="http://schemas.microsoft.com/office/drawing/2014/main" id="{44664EA6-281F-4200-8E32-C34CCC93B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351E97-EBFF-4984-B19A-A1D21BE84348}"/>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22048285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8B4A-A6BE-40F8-9588-BD5528CE1B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72497F-FF75-42F5-B087-2D241EA2C1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E2A250-8D77-4D4E-80F5-4C469F1C6C9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50D1BE-043D-4FEA-9674-9B15F68827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3F906E-C616-45D2-849E-632F8EA46E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7ECE82-7C71-4EBB-A59E-88F933B921ED}"/>
              </a:ext>
            </a:extLst>
          </p:cNvPr>
          <p:cNvSpPr>
            <a:spLocks noGrp="1"/>
          </p:cNvSpPr>
          <p:nvPr>
            <p:ph type="dt" sz="half" idx="10"/>
          </p:nvPr>
        </p:nvSpPr>
        <p:spPr/>
        <p:txBody>
          <a:bodyPr/>
          <a:lstStyle/>
          <a:p>
            <a:fld id="{41DCD470-6613-46AB-B527-9A4031DAAE73}" type="datetimeFigureOut">
              <a:rPr lang="en-US" smtClean="0"/>
              <a:t>12/6/2018</a:t>
            </a:fld>
            <a:endParaRPr lang="en-US"/>
          </a:p>
        </p:txBody>
      </p:sp>
      <p:sp>
        <p:nvSpPr>
          <p:cNvPr id="8" name="Footer Placeholder 7">
            <a:extLst>
              <a:ext uri="{FF2B5EF4-FFF2-40B4-BE49-F238E27FC236}">
                <a16:creationId xmlns:a16="http://schemas.microsoft.com/office/drawing/2014/main" id="{2FFB3F40-4D05-426C-AAE2-94A7C91584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C43417-3806-4DA7-AF69-BB00EF0C1C71}"/>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32910526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9696-A3CB-44EE-BD58-8D56F3770B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32054D-DE2C-4F17-8877-C6FCF5775EDB}"/>
              </a:ext>
            </a:extLst>
          </p:cNvPr>
          <p:cNvSpPr>
            <a:spLocks noGrp="1"/>
          </p:cNvSpPr>
          <p:nvPr>
            <p:ph type="dt" sz="half" idx="10"/>
          </p:nvPr>
        </p:nvSpPr>
        <p:spPr/>
        <p:txBody>
          <a:bodyPr/>
          <a:lstStyle/>
          <a:p>
            <a:fld id="{41DCD470-6613-46AB-B527-9A4031DAAE73}" type="datetimeFigureOut">
              <a:rPr lang="en-US" smtClean="0"/>
              <a:t>12/6/2018</a:t>
            </a:fld>
            <a:endParaRPr lang="en-US"/>
          </a:p>
        </p:txBody>
      </p:sp>
      <p:sp>
        <p:nvSpPr>
          <p:cNvPr id="4" name="Footer Placeholder 3">
            <a:extLst>
              <a:ext uri="{FF2B5EF4-FFF2-40B4-BE49-F238E27FC236}">
                <a16:creationId xmlns:a16="http://schemas.microsoft.com/office/drawing/2014/main" id="{AA5AA11E-ED1D-4BCE-BA23-B69AF2EE19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D614FF-28FF-4E26-86B1-3EE5FDBFCDAF}"/>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58771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18212-C3AB-469D-8A7F-7A7EC1E7A360}"/>
              </a:ext>
            </a:extLst>
          </p:cNvPr>
          <p:cNvSpPr>
            <a:spLocks noGrp="1"/>
          </p:cNvSpPr>
          <p:nvPr>
            <p:ph type="dt" sz="half" idx="10"/>
          </p:nvPr>
        </p:nvSpPr>
        <p:spPr/>
        <p:txBody>
          <a:bodyPr/>
          <a:lstStyle/>
          <a:p>
            <a:fld id="{41DCD470-6613-46AB-B527-9A4031DAAE73}" type="datetimeFigureOut">
              <a:rPr lang="en-US" smtClean="0"/>
              <a:t>12/6/2018</a:t>
            </a:fld>
            <a:endParaRPr lang="en-US"/>
          </a:p>
        </p:txBody>
      </p:sp>
      <p:sp>
        <p:nvSpPr>
          <p:cNvPr id="3" name="Footer Placeholder 2">
            <a:extLst>
              <a:ext uri="{FF2B5EF4-FFF2-40B4-BE49-F238E27FC236}">
                <a16:creationId xmlns:a16="http://schemas.microsoft.com/office/drawing/2014/main" id="{836F0EF4-BF2B-4F1D-8C0D-0567868DA0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903ACB-8DEE-4063-9C9B-14B48CC4258D}"/>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756330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03421-867B-449E-9C63-8F3E9D7543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A00D7C-5771-4CB1-82D1-6E68F5D8E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3A3066-1553-440D-BA28-79488289E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5E110B-6144-4EC2-B21D-5ECE6E41EB6C}"/>
              </a:ext>
            </a:extLst>
          </p:cNvPr>
          <p:cNvSpPr>
            <a:spLocks noGrp="1"/>
          </p:cNvSpPr>
          <p:nvPr>
            <p:ph type="dt" sz="half" idx="10"/>
          </p:nvPr>
        </p:nvSpPr>
        <p:spPr/>
        <p:txBody>
          <a:bodyPr/>
          <a:lstStyle/>
          <a:p>
            <a:fld id="{41DCD470-6613-46AB-B527-9A4031DAAE73}" type="datetimeFigureOut">
              <a:rPr lang="en-US" smtClean="0"/>
              <a:t>12/6/2018</a:t>
            </a:fld>
            <a:endParaRPr lang="en-US"/>
          </a:p>
        </p:txBody>
      </p:sp>
      <p:sp>
        <p:nvSpPr>
          <p:cNvPr id="6" name="Footer Placeholder 5">
            <a:extLst>
              <a:ext uri="{FF2B5EF4-FFF2-40B4-BE49-F238E27FC236}">
                <a16:creationId xmlns:a16="http://schemas.microsoft.com/office/drawing/2014/main" id="{0F3D351A-E66C-430E-8537-4CD59C3953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8FEA6-D014-42B0-A9AB-8549A6B7336A}"/>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346959681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DEBB-D318-4B80-9227-63C5F8A84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0CB622-EB28-4746-AB64-B9C25C3C90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6EF3D4-9487-4463-8BC5-31397A4F72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D7FB0B-5192-483E-AB2A-F43C4F200EE3}"/>
              </a:ext>
            </a:extLst>
          </p:cNvPr>
          <p:cNvSpPr>
            <a:spLocks noGrp="1"/>
          </p:cNvSpPr>
          <p:nvPr>
            <p:ph type="dt" sz="half" idx="10"/>
          </p:nvPr>
        </p:nvSpPr>
        <p:spPr/>
        <p:txBody>
          <a:bodyPr/>
          <a:lstStyle/>
          <a:p>
            <a:fld id="{41DCD470-6613-46AB-B527-9A4031DAAE73}" type="datetimeFigureOut">
              <a:rPr lang="en-US" smtClean="0"/>
              <a:t>12/6/2018</a:t>
            </a:fld>
            <a:endParaRPr lang="en-US"/>
          </a:p>
        </p:txBody>
      </p:sp>
      <p:sp>
        <p:nvSpPr>
          <p:cNvPr id="6" name="Footer Placeholder 5">
            <a:extLst>
              <a:ext uri="{FF2B5EF4-FFF2-40B4-BE49-F238E27FC236}">
                <a16:creationId xmlns:a16="http://schemas.microsoft.com/office/drawing/2014/main" id="{E35586F6-77BE-4DDB-A671-616EF1067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54751D-D3BF-40EA-9D56-E663BE21062A}"/>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36881395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5A49A6-643E-44E7-909E-36446E8F3E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AC45D3-D684-4DCC-ADA5-8B0182EDD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E9086-A38E-41E8-8AB9-543A3ADFFE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CD470-6613-46AB-B527-9A4031DAAE73}" type="datetimeFigureOut">
              <a:rPr lang="en-US" smtClean="0"/>
              <a:t>12/6/2018</a:t>
            </a:fld>
            <a:endParaRPr lang="en-US"/>
          </a:p>
        </p:txBody>
      </p:sp>
      <p:sp>
        <p:nvSpPr>
          <p:cNvPr id="5" name="Footer Placeholder 4">
            <a:extLst>
              <a:ext uri="{FF2B5EF4-FFF2-40B4-BE49-F238E27FC236}">
                <a16:creationId xmlns:a16="http://schemas.microsoft.com/office/drawing/2014/main" id="{94F6CD65-B9A8-47A8-A2B8-D2FDAFD8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5DF8D8-CA7E-4F1D-9D4D-6FC55B927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4F2B6D-2EF9-4E3F-B994-0A47D0771588}" type="slidenum">
              <a:rPr lang="en-US" smtClean="0"/>
              <a:t>‹#›</a:t>
            </a:fld>
            <a:endParaRPr lang="en-US"/>
          </a:p>
        </p:txBody>
      </p:sp>
    </p:spTree>
    <p:extLst>
      <p:ext uri="{BB962C8B-B14F-4D97-AF65-F5344CB8AC3E}">
        <p14:creationId xmlns:p14="http://schemas.microsoft.com/office/powerpoint/2010/main" val="3218805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9.jpeg"/><Relationship Id="rId5" Type="http://schemas.openxmlformats.org/officeDocument/2006/relationships/image" Target="../media/image27.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6.jpe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13" Type="http://schemas.openxmlformats.org/officeDocument/2006/relationships/image" Target="../media/image16.jpeg"/><Relationship Id="rId3" Type="http://schemas.openxmlformats.org/officeDocument/2006/relationships/notesSlide" Target="../notesSlides/notesSlide5.xml"/><Relationship Id="rId7" Type="http://schemas.openxmlformats.org/officeDocument/2006/relationships/image" Target="../media/image10.gif"/><Relationship Id="rId12"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gif"/><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9FC9-B649-46A7-B58C-B16287ADE1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277" r="-7728"/>
          <a:stretch/>
        </p:blipFill>
        <p:spPr>
          <a:xfrm>
            <a:off x="0" y="-1"/>
            <a:ext cx="13299440" cy="6858001"/>
          </a:xfrm>
          <a:prstGeom prst="rect">
            <a:avLst/>
          </a:prstGeom>
        </p:spPr>
      </p:pic>
      <p:sp>
        <p:nvSpPr>
          <p:cNvPr id="2" name="Rectangle 1">
            <a:extLst>
              <a:ext uri="{FF2B5EF4-FFF2-40B4-BE49-F238E27FC236}">
                <a16:creationId xmlns:a16="http://schemas.microsoft.com/office/drawing/2014/main" id="{FCD3031A-5567-47DB-9CBA-5F6A4692C4AC}"/>
              </a:ext>
            </a:extLst>
          </p:cNvPr>
          <p:cNvSpPr/>
          <p:nvPr/>
        </p:nvSpPr>
        <p:spPr>
          <a:xfrm>
            <a:off x="-142240" y="3085554"/>
            <a:ext cx="12456160" cy="2985433"/>
          </a:xfrm>
          <a:prstGeom prst="rect">
            <a:avLst/>
          </a:prstGeom>
          <a:solidFill>
            <a:srgbClr val="D1D1D1">
              <a:alpha val="58824"/>
            </a:srgbClr>
          </a:solidFill>
          <a:ln w="666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BCA07EC-5AB0-4B7C-9F38-F2906E4AE947}"/>
              </a:ext>
            </a:extLst>
          </p:cNvPr>
          <p:cNvSpPr txBox="1"/>
          <p:nvPr/>
        </p:nvSpPr>
        <p:spPr>
          <a:xfrm>
            <a:off x="838200" y="3085554"/>
            <a:ext cx="10515599" cy="2985433"/>
          </a:xfrm>
          <a:prstGeom prst="rect">
            <a:avLst/>
          </a:prstGeom>
          <a:noFill/>
          <a:ln w="28575">
            <a:noFill/>
          </a:ln>
        </p:spPr>
        <p:txBody>
          <a:bodyPr wrap="square" rtlCol="0">
            <a:spAutoFit/>
          </a:bodyPr>
          <a:lstStyle/>
          <a:p>
            <a:pPr algn="ctr"/>
            <a:r>
              <a:rPr lang="en-US" sz="3600" b="1" dirty="0">
                <a:latin typeface="Arial" panose="020B0604020202020204" pitchFamily="34" charset="0"/>
                <a:cs typeface="Arial" panose="020B0604020202020204" pitchFamily="34" charset="0"/>
              </a:rPr>
              <a:t>Nitrogen enrichment effects on grassland plant diversity are dependent on spatial scale</a:t>
            </a:r>
          </a:p>
          <a:p>
            <a:pPr algn="ctr"/>
            <a:endParaRPr lang="en-US" sz="2800" b="1" dirty="0">
              <a:latin typeface="Arial" panose="020B0604020202020204" pitchFamily="34" charset="0"/>
              <a:cs typeface="Arial" panose="020B0604020202020204" pitchFamily="34" charset="0"/>
            </a:endParaRPr>
          </a:p>
          <a:p>
            <a:pPr algn="ctr"/>
            <a:r>
              <a:rPr lang="en-US" sz="2800" b="1" dirty="0">
                <a:latin typeface="Arial" panose="020B0604020202020204" pitchFamily="34" charset="0"/>
                <a:cs typeface="Arial" panose="020B0604020202020204" pitchFamily="34" charset="0"/>
              </a:rPr>
              <a:t>Evan Batzer </a:t>
            </a:r>
            <a:r>
              <a:rPr lang="en-US" sz="2000" b="1" dirty="0">
                <a:latin typeface="Arial" panose="020B0604020202020204" pitchFamily="34" charset="0"/>
                <a:cs typeface="Arial" panose="020B0604020202020204" pitchFamily="34" charset="0"/>
              </a:rPr>
              <a:t>and</a:t>
            </a:r>
            <a:r>
              <a:rPr lang="en-US" sz="2800" b="1" dirty="0">
                <a:latin typeface="Arial" panose="020B0604020202020204" pitchFamily="34" charset="0"/>
                <a:cs typeface="Arial" panose="020B0604020202020204" pitchFamily="34" charset="0"/>
              </a:rPr>
              <a:t> Valerie </a:t>
            </a:r>
            <a:r>
              <a:rPr lang="en-US" sz="2800" b="1" dirty="0" err="1">
                <a:latin typeface="Arial" panose="020B0604020202020204" pitchFamily="34" charset="0"/>
                <a:cs typeface="Arial" panose="020B0604020202020204" pitchFamily="34" charset="0"/>
              </a:rPr>
              <a:t>Eviner</a:t>
            </a:r>
            <a:endParaRPr lang="en-US" sz="2800" b="1" dirty="0">
              <a:latin typeface="Arial" panose="020B0604020202020204" pitchFamily="34" charset="0"/>
              <a:cs typeface="Arial" panose="020B0604020202020204" pitchFamily="34" charset="0"/>
            </a:endParaRPr>
          </a:p>
          <a:p>
            <a:pPr algn="ctr"/>
            <a:r>
              <a:rPr lang="en-US" sz="2000" b="1" dirty="0">
                <a:latin typeface="Arial" panose="020B0604020202020204" pitchFamily="34" charset="0"/>
                <a:cs typeface="Arial" panose="020B0604020202020204" pitchFamily="34" charset="0"/>
              </a:rPr>
              <a:t>University of California, Davis</a:t>
            </a:r>
          </a:p>
          <a:p>
            <a:pPr algn="ctr"/>
            <a:r>
              <a:rPr lang="en-US" sz="2000" b="1" dirty="0">
                <a:latin typeface="Arial" panose="020B0604020202020204" pitchFamily="34" charset="0"/>
                <a:cs typeface="Arial" panose="020B0604020202020204" pitchFamily="34" charset="0"/>
              </a:rPr>
              <a:t>COS 54 - Biodiversity II</a:t>
            </a:r>
          </a:p>
          <a:p>
            <a:pPr algn="ctr"/>
            <a:r>
              <a:rPr lang="en-US" sz="2000" b="1" dirty="0">
                <a:latin typeface="Arial" panose="020B0604020202020204" pitchFamily="34" charset="0"/>
                <a:cs typeface="Arial" panose="020B0604020202020204" pitchFamily="34" charset="0"/>
              </a:rPr>
              <a:t>8/8/2018</a:t>
            </a:r>
          </a:p>
        </p:txBody>
      </p:sp>
    </p:spTree>
    <p:extLst>
      <p:ext uri="{BB962C8B-B14F-4D97-AF65-F5344CB8AC3E}">
        <p14:creationId xmlns:p14="http://schemas.microsoft.com/office/powerpoint/2010/main" val="39573335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829FB806-7F31-47A5-825A-6EC2CFDD2608}"/>
              </a:ext>
            </a:extLst>
          </p:cNvPr>
          <p:cNvSpPr>
            <a:spLocks noGrp="1"/>
          </p:cNvSpPr>
          <p:nvPr>
            <p:ph type="title"/>
          </p:nvPr>
        </p:nvSpPr>
        <p:spPr>
          <a:xfrm>
            <a:off x="104563" y="-120978"/>
            <a:ext cx="9722717" cy="1061319"/>
          </a:xfrm>
        </p:spPr>
        <p:txBody>
          <a:bodyPr>
            <a:normAutofit/>
          </a:bodyPr>
          <a:lstStyle/>
          <a:p>
            <a:r>
              <a:rPr lang="en-US" sz="4000" b="1" dirty="0">
                <a:latin typeface="Arial" panose="020B0604020202020204" pitchFamily="34" charset="0"/>
                <a:cs typeface="Arial" panose="020B0604020202020204" pitchFamily="34" charset="0"/>
              </a:rPr>
              <a:t>Responses Measured</a:t>
            </a:r>
          </a:p>
        </p:txBody>
      </p:sp>
      <p:sp>
        <p:nvSpPr>
          <p:cNvPr id="88" name="TextBox 87">
            <a:extLst>
              <a:ext uri="{FF2B5EF4-FFF2-40B4-BE49-F238E27FC236}">
                <a16:creationId xmlns:a16="http://schemas.microsoft.com/office/drawing/2014/main" id="{68990698-4790-42B1-A93A-3E13A5AF25D7}"/>
              </a:ext>
            </a:extLst>
          </p:cNvPr>
          <p:cNvSpPr txBox="1"/>
          <p:nvPr/>
        </p:nvSpPr>
        <p:spPr>
          <a:xfrm>
            <a:off x="165993" y="742055"/>
            <a:ext cx="6499309" cy="646331"/>
          </a:xfrm>
          <a:prstGeom prst="rect">
            <a:avLst/>
          </a:prstGeom>
          <a:noFill/>
        </p:spPr>
        <p:txBody>
          <a:bodyPr wrap="square" rtlCol="0">
            <a:spAutoFit/>
          </a:bodyPr>
          <a:lstStyle/>
          <a:p>
            <a:pPr lvl="1"/>
            <a:endParaRPr lang="en-US" b="1" dirty="0"/>
          </a:p>
          <a:p>
            <a:pPr lvl="1"/>
            <a:endParaRPr lang="en-US" b="1" dirty="0"/>
          </a:p>
        </p:txBody>
      </p:sp>
      <p:grpSp>
        <p:nvGrpSpPr>
          <p:cNvPr id="74" name="Group 73">
            <a:extLst>
              <a:ext uri="{FF2B5EF4-FFF2-40B4-BE49-F238E27FC236}">
                <a16:creationId xmlns:a16="http://schemas.microsoft.com/office/drawing/2014/main" id="{021CB57F-27AA-49A9-A304-9FC60DF0E01F}"/>
              </a:ext>
            </a:extLst>
          </p:cNvPr>
          <p:cNvGrpSpPr/>
          <p:nvPr/>
        </p:nvGrpSpPr>
        <p:grpSpPr>
          <a:xfrm>
            <a:off x="6287064" y="825203"/>
            <a:ext cx="6105525" cy="5207593"/>
            <a:chOff x="4602332" y="248574"/>
            <a:chExt cx="7211574" cy="6490037"/>
          </a:xfrm>
        </p:grpSpPr>
        <p:pic>
          <p:nvPicPr>
            <p:cNvPr id="75" name="Picture 12">
              <a:extLst>
                <a:ext uri="{FF2B5EF4-FFF2-40B4-BE49-F238E27FC236}">
                  <a16:creationId xmlns:a16="http://schemas.microsoft.com/office/drawing/2014/main" id="{D59F9515-F655-4E9E-8484-FD8F14DCFBCC}"/>
                </a:ext>
              </a:extLst>
            </p:cNvPr>
            <p:cNvPicPr>
              <a:picLocks noChangeAspect="1"/>
            </p:cNvPicPr>
            <p:nvPr/>
          </p:nvPicPr>
          <p:blipFill>
            <a:blip r:embed="rId3">
              <a:extLst>
                <a:ext uri="{28A0092B-C50C-407E-A947-70E740481C1C}">
                  <a14:useLocalDpi xmlns:a14="http://schemas.microsoft.com/office/drawing/2010/main" val="0"/>
                </a:ext>
              </a:extLst>
            </a:blip>
            <a:srcRect l="21500" t="3999" r="3400" b="19067"/>
            <a:stretch>
              <a:fillRect/>
            </a:stretch>
          </p:blipFill>
          <p:spPr bwMode="auto">
            <a:xfrm>
              <a:off x="4709567" y="937700"/>
              <a:ext cx="7104339" cy="580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13">
              <a:extLst>
                <a:ext uri="{FF2B5EF4-FFF2-40B4-BE49-F238E27FC236}">
                  <a16:creationId xmlns:a16="http://schemas.microsoft.com/office/drawing/2014/main" id="{54FB7D6E-F03E-4F49-9583-06FA9D70F7D5}"/>
                </a:ext>
              </a:extLst>
            </p:cNvPr>
            <p:cNvSpPr txBox="1">
              <a:spLocks noChangeArrowheads="1"/>
            </p:cNvSpPr>
            <p:nvPr/>
          </p:nvSpPr>
          <p:spPr bwMode="auto">
            <a:xfrm>
              <a:off x="4602332" y="248574"/>
              <a:ext cx="7109075" cy="86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endParaRPr lang="en-US" altLang="en-US" dirty="0"/>
            </a:p>
          </p:txBody>
        </p:sp>
        <p:sp>
          <p:nvSpPr>
            <p:cNvPr id="77" name="Rectangle 14">
              <a:extLst>
                <a:ext uri="{FF2B5EF4-FFF2-40B4-BE49-F238E27FC236}">
                  <a16:creationId xmlns:a16="http://schemas.microsoft.com/office/drawing/2014/main" id="{BF2C3267-838D-4A85-916A-1D30C82C1379}"/>
                </a:ext>
              </a:extLst>
            </p:cNvPr>
            <p:cNvSpPr>
              <a:spLocks noChangeArrowheads="1"/>
            </p:cNvSpPr>
            <p:nvPr/>
          </p:nvSpPr>
          <p:spPr bwMode="auto">
            <a:xfrm>
              <a:off x="10972108" y="1693515"/>
              <a:ext cx="797302" cy="1742146"/>
            </a:xfrm>
            <a:prstGeom prst="rect">
              <a:avLst/>
            </a:prstGeom>
            <a:solidFill>
              <a:srgbClr val="FFFFFF"/>
            </a:solidFill>
            <a:ln w="12700" algn="ctr">
              <a:solidFill>
                <a:srgbClr val="FFFFFF"/>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D039D9BF-8400-4584-A38B-451DF37CFA05}"/>
                </a:ext>
              </a:extLst>
            </p:cNvPr>
            <p:cNvSpPr/>
            <p:nvPr/>
          </p:nvSpPr>
          <p:spPr>
            <a:xfrm>
              <a:off x="9046346" y="1761545"/>
              <a:ext cx="1677879" cy="1742146"/>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50CDDE8-5090-474D-83CC-DEE8B39D7472}"/>
                </a:ext>
              </a:extLst>
            </p:cNvPr>
            <p:cNvSpPr/>
            <p:nvPr/>
          </p:nvSpPr>
          <p:spPr>
            <a:xfrm>
              <a:off x="9107463" y="182734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7C7FBA3-DB36-4D3B-A5F1-2312B504EE23}"/>
                </a:ext>
              </a:extLst>
            </p:cNvPr>
            <p:cNvSpPr/>
            <p:nvPr/>
          </p:nvSpPr>
          <p:spPr>
            <a:xfrm>
              <a:off x="9308345" y="182734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ECD1785-080D-4F5D-A3E9-BA6D334B57CE}"/>
                </a:ext>
              </a:extLst>
            </p:cNvPr>
            <p:cNvSpPr/>
            <p:nvPr/>
          </p:nvSpPr>
          <p:spPr>
            <a:xfrm>
              <a:off x="9516041"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5207519-33E6-41E0-B18C-79D0A9519CD5}"/>
                </a:ext>
              </a:extLst>
            </p:cNvPr>
            <p:cNvSpPr/>
            <p:nvPr/>
          </p:nvSpPr>
          <p:spPr>
            <a:xfrm>
              <a:off x="9720985"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B0C15C2-C99F-4E8A-904D-DA4C4F7E4F78}"/>
                </a:ext>
              </a:extLst>
            </p:cNvPr>
            <p:cNvSpPr/>
            <p:nvPr/>
          </p:nvSpPr>
          <p:spPr>
            <a:xfrm>
              <a:off x="9922259"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9CA4283-4AE0-4912-AA0C-426D644C52BF}"/>
                </a:ext>
              </a:extLst>
            </p:cNvPr>
            <p:cNvSpPr/>
            <p:nvPr/>
          </p:nvSpPr>
          <p:spPr>
            <a:xfrm>
              <a:off x="10120526"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346AD8C-6599-4E65-A57A-FC9A62715EE5}"/>
                </a:ext>
              </a:extLst>
            </p:cNvPr>
            <p:cNvSpPr/>
            <p:nvPr/>
          </p:nvSpPr>
          <p:spPr>
            <a:xfrm>
              <a:off x="10321985"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405BEEB-A22A-49E1-BF20-0CEFBBCE87AF}"/>
                </a:ext>
              </a:extLst>
            </p:cNvPr>
            <p:cNvSpPr/>
            <p:nvPr/>
          </p:nvSpPr>
          <p:spPr>
            <a:xfrm>
              <a:off x="10521596" y="183041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E0AC5FC3-00DE-4616-9093-46E8B3555A7B}"/>
                </a:ext>
              </a:extLst>
            </p:cNvPr>
            <p:cNvSpPr/>
            <p:nvPr/>
          </p:nvSpPr>
          <p:spPr>
            <a:xfrm>
              <a:off x="9108312"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D24063E-9089-49C3-8348-8B8E2FA215A4}"/>
                </a:ext>
              </a:extLst>
            </p:cNvPr>
            <p:cNvSpPr/>
            <p:nvPr/>
          </p:nvSpPr>
          <p:spPr>
            <a:xfrm>
              <a:off x="930919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C77E576-FB5E-4D80-83E2-EA824AB48ADD}"/>
                </a:ext>
              </a:extLst>
            </p:cNvPr>
            <p:cNvSpPr/>
            <p:nvPr/>
          </p:nvSpPr>
          <p:spPr>
            <a:xfrm>
              <a:off x="9516890"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55F12DC-6A9D-434C-B92B-F915D139C147}"/>
                </a:ext>
              </a:extLst>
            </p:cNvPr>
            <p:cNvSpPr/>
            <p:nvPr/>
          </p:nvSpPr>
          <p:spPr>
            <a:xfrm>
              <a:off x="972183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B59AD84-2704-4E6A-B417-F033AE14FEC1}"/>
                </a:ext>
              </a:extLst>
            </p:cNvPr>
            <p:cNvSpPr/>
            <p:nvPr/>
          </p:nvSpPr>
          <p:spPr>
            <a:xfrm>
              <a:off x="9923108"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9EB3527-2B67-481A-ADD5-0C1B1174A2CD}"/>
                </a:ext>
              </a:extLst>
            </p:cNvPr>
            <p:cNvSpPr/>
            <p:nvPr/>
          </p:nvSpPr>
          <p:spPr>
            <a:xfrm>
              <a:off x="10121375"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4D10477-FA07-4B38-80C3-220D64CCF428}"/>
                </a:ext>
              </a:extLst>
            </p:cNvPr>
            <p:cNvSpPr/>
            <p:nvPr/>
          </p:nvSpPr>
          <p:spPr>
            <a:xfrm>
              <a:off x="1032283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4AF52D0-2E9F-4CD2-A814-08DB092DDA08}"/>
                </a:ext>
              </a:extLst>
            </p:cNvPr>
            <p:cNvSpPr/>
            <p:nvPr/>
          </p:nvSpPr>
          <p:spPr>
            <a:xfrm>
              <a:off x="10522445" y="204117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A7B0589B-9165-4AC9-8F98-DD1028CF6E6C}"/>
                </a:ext>
              </a:extLst>
            </p:cNvPr>
            <p:cNvSpPr/>
            <p:nvPr/>
          </p:nvSpPr>
          <p:spPr>
            <a:xfrm>
              <a:off x="9107463"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FF0C32FB-33BF-4721-B3D2-763066897393}"/>
                </a:ext>
              </a:extLst>
            </p:cNvPr>
            <p:cNvSpPr/>
            <p:nvPr/>
          </p:nvSpPr>
          <p:spPr>
            <a:xfrm>
              <a:off x="930834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9A91BFC-E856-454C-804A-D68E56BB3965}"/>
                </a:ext>
              </a:extLst>
            </p:cNvPr>
            <p:cNvSpPr/>
            <p:nvPr/>
          </p:nvSpPr>
          <p:spPr>
            <a:xfrm>
              <a:off x="9516041"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1D278F2-1913-459D-9A74-D0E79BAEB4D4}"/>
                </a:ext>
              </a:extLst>
            </p:cNvPr>
            <p:cNvSpPr/>
            <p:nvPr/>
          </p:nvSpPr>
          <p:spPr>
            <a:xfrm>
              <a:off x="972098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E02CEAD-4B1C-47A8-92F9-592F8E266A2D}"/>
                </a:ext>
              </a:extLst>
            </p:cNvPr>
            <p:cNvSpPr/>
            <p:nvPr/>
          </p:nvSpPr>
          <p:spPr>
            <a:xfrm>
              <a:off x="9922259"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8D078A8-719D-4D13-82CA-4B6E1B6E5356}"/>
                </a:ext>
              </a:extLst>
            </p:cNvPr>
            <p:cNvSpPr/>
            <p:nvPr/>
          </p:nvSpPr>
          <p:spPr>
            <a:xfrm>
              <a:off x="10120526"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EF17438-D4C1-4AFE-8D6E-E2F1C87E880E}"/>
                </a:ext>
              </a:extLst>
            </p:cNvPr>
            <p:cNvSpPr/>
            <p:nvPr/>
          </p:nvSpPr>
          <p:spPr>
            <a:xfrm>
              <a:off x="1032198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8CE12BE-49F8-4979-8D10-026F36780E24}"/>
                </a:ext>
              </a:extLst>
            </p:cNvPr>
            <p:cNvSpPr/>
            <p:nvPr/>
          </p:nvSpPr>
          <p:spPr>
            <a:xfrm>
              <a:off x="10521596" y="224105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E064393-BA99-437E-A812-7CB1F54B83B8}"/>
                </a:ext>
              </a:extLst>
            </p:cNvPr>
            <p:cNvSpPr/>
            <p:nvPr/>
          </p:nvSpPr>
          <p:spPr>
            <a:xfrm>
              <a:off x="9108312"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10F6ECC-6086-49F6-9E47-7978FADB9B08}"/>
                </a:ext>
              </a:extLst>
            </p:cNvPr>
            <p:cNvSpPr/>
            <p:nvPr/>
          </p:nvSpPr>
          <p:spPr>
            <a:xfrm>
              <a:off x="930919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5BD3395D-65E8-433D-9C03-C9A9924A806E}"/>
                </a:ext>
              </a:extLst>
            </p:cNvPr>
            <p:cNvSpPr/>
            <p:nvPr/>
          </p:nvSpPr>
          <p:spPr>
            <a:xfrm>
              <a:off x="9516890"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B83AA72-22BD-4791-AA1A-0B058462F998}"/>
                </a:ext>
              </a:extLst>
            </p:cNvPr>
            <p:cNvSpPr/>
            <p:nvPr/>
          </p:nvSpPr>
          <p:spPr>
            <a:xfrm>
              <a:off x="972183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14F9B2BA-A53B-4FBA-99C1-29804795FECC}"/>
                </a:ext>
              </a:extLst>
            </p:cNvPr>
            <p:cNvSpPr/>
            <p:nvPr/>
          </p:nvSpPr>
          <p:spPr>
            <a:xfrm>
              <a:off x="9923108"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F5162F5-FA4D-474E-89CD-5D2AF8481FCA}"/>
                </a:ext>
              </a:extLst>
            </p:cNvPr>
            <p:cNvSpPr/>
            <p:nvPr/>
          </p:nvSpPr>
          <p:spPr>
            <a:xfrm>
              <a:off x="10121375"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F7FE581-BD21-45E9-926E-1663961F601B}"/>
                </a:ext>
              </a:extLst>
            </p:cNvPr>
            <p:cNvSpPr/>
            <p:nvPr/>
          </p:nvSpPr>
          <p:spPr>
            <a:xfrm>
              <a:off x="1032283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3340898-0135-4006-B073-83DD6E00E8D2}"/>
                </a:ext>
              </a:extLst>
            </p:cNvPr>
            <p:cNvSpPr/>
            <p:nvPr/>
          </p:nvSpPr>
          <p:spPr>
            <a:xfrm>
              <a:off x="10522445" y="2447285"/>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263C4C8-5973-4D46-8219-75F8052413D9}"/>
                </a:ext>
              </a:extLst>
            </p:cNvPr>
            <p:cNvSpPr/>
            <p:nvPr/>
          </p:nvSpPr>
          <p:spPr>
            <a:xfrm>
              <a:off x="9106614"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DD8B1973-EFE8-44B9-A543-BD53696960A2}"/>
                </a:ext>
              </a:extLst>
            </p:cNvPr>
            <p:cNvSpPr/>
            <p:nvPr/>
          </p:nvSpPr>
          <p:spPr>
            <a:xfrm>
              <a:off x="930749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0BF8FF6-FE9F-40B7-98F8-204FC92B5778}"/>
                </a:ext>
              </a:extLst>
            </p:cNvPr>
            <p:cNvSpPr/>
            <p:nvPr/>
          </p:nvSpPr>
          <p:spPr>
            <a:xfrm>
              <a:off x="9515192"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EBF9409-F1C1-45EB-A700-31113D0C0D86}"/>
                </a:ext>
              </a:extLst>
            </p:cNvPr>
            <p:cNvSpPr/>
            <p:nvPr/>
          </p:nvSpPr>
          <p:spPr>
            <a:xfrm>
              <a:off x="972013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9DA0962A-B163-4B9B-B8A2-B7E457DFCC87}"/>
                </a:ext>
              </a:extLst>
            </p:cNvPr>
            <p:cNvSpPr/>
            <p:nvPr/>
          </p:nvSpPr>
          <p:spPr>
            <a:xfrm>
              <a:off x="9921410"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27FFA7CE-6806-495D-B661-E5013115A598}"/>
                </a:ext>
              </a:extLst>
            </p:cNvPr>
            <p:cNvSpPr/>
            <p:nvPr/>
          </p:nvSpPr>
          <p:spPr>
            <a:xfrm>
              <a:off x="10119677"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2BAAFBB-A36F-4934-9E5C-91D891867E08}"/>
                </a:ext>
              </a:extLst>
            </p:cNvPr>
            <p:cNvSpPr/>
            <p:nvPr/>
          </p:nvSpPr>
          <p:spPr>
            <a:xfrm>
              <a:off x="1032113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7505835-7CFA-455C-8644-A326B4AAE829}"/>
                </a:ext>
              </a:extLst>
            </p:cNvPr>
            <p:cNvSpPr/>
            <p:nvPr/>
          </p:nvSpPr>
          <p:spPr>
            <a:xfrm>
              <a:off x="10520747" y="265395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658AD8BD-8CA2-4DA4-A4E2-AF4D860153BE}"/>
                </a:ext>
              </a:extLst>
            </p:cNvPr>
            <p:cNvSpPr/>
            <p:nvPr/>
          </p:nvSpPr>
          <p:spPr>
            <a:xfrm>
              <a:off x="9107463"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5364A29E-F333-427A-AA29-91ABC4B1C69E}"/>
                </a:ext>
              </a:extLst>
            </p:cNvPr>
            <p:cNvSpPr/>
            <p:nvPr/>
          </p:nvSpPr>
          <p:spPr>
            <a:xfrm>
              <a:off x="930834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E78F6872-55D6-48F1-9D8D-99156F080168}"/>
                </a:ext>
              </a:extLst>
            </p:cNvPr>
            <p:cNvSpPr/>
            <p:nvPr/>
          </p:nvSpPr>
          <p:spPr>
            <a:xfrm>
              <a:off x="9516041"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ED38AA0-9D57-4F98-9834-271E87094114}"/>
                </a:ext>
              </a:extLst>
            </p:cNvPr>
            <p:cNvSpPr/>
            <p:nvPr/>
          </p:nvSpPr>
          <p:spPr>
            <a:xfrm>
              <a:off x="972098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AB981BD9-D4AD-4F0D-8DDE-267E59B5AB7C}"/>
                </a:ext>
              </a:extLst>
            </p:cNvPr>
            <p:cNvSpPr/>
            <p:nvPr/>
          </p:nvSpPr>
          <p:spPr>
            <a:xfrm>
              <a:off x="9922259"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7A82178-C437-455F-82C8-6897813224DD}"/>
                </a:ext>
              </a:extLst>
            </p:cNvPr>
            <p:cNvSpPr/>
            <p:nvPr/>
          </p:nvSpPr>
          <p:spPr>
            <a:xfrm>
              <a:off x="10120526"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02E03E2-A2A4-4E92-8579-E698DF77D158}"/>
                </a:ext>
              </a:extLst>
            </p:cNvPr>
            <p:cNvSpPr/>
            <p:nvPr/>
          </p:nvSpPr>
          <p:spPr>
            <a:xfrm>
              <a:off x="1032198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C86EE1E8-64DF-4F7D-9294-24D8DC01C74A}"/>
                </a:ext>
              </a:extLst>
            </p:cNvPr>
            <p:cNvSpPr/>
            <p:nvPr/>
          </p:nvSpPr>
          <p:spPr>
            <a:xfrm>
              <a:off x="10521596" y="2864713"/>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B72B8F4-A8B2-4179-A843-521399CED1AF}"/>
                </a:ext>
              </a:extLst>
            </p:cNvPr>
            <p:cNvSpPr/>
            <p:nvPr/>
          </p:nvSpPr>
          <p:spPr>
            <a:xfrm>
              <a:off x="9106614"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A6D67073-B393-42F8-897F-5F7BD6BB0026}"/>
                </a:ext>
              </a:extLst>
            </p:cNvPr>
            <p:cNvSpPr/>
            <p:nvPr/>
          </p:nvSpPr>
          <p:spPr>
            <a:xfrm>
              <a:off x="930749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D08902F9-010F-444E-8117-8F0A12F07262}"/>
                </a:ext>
              </a:extLst>
            </p:cNvPr>
            <p:cNvSpPr/>
            <p:nvPr/>
          </p:nvSpPr>
          <p:spPr>
            <a:xfrm>
              <a:off x="9515192"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5748215C-3AD2-4DD6-8A9B-6CF872C59C14}"/>
                </a:ext>
              </a:extLst>
            </p:cNvPr>
            <p:cNvSpPr/>
            <p:nvPr/>
          </p:nvSpPr>
          <p:spPr>
            <a:xfrm>
              <a:off x="972013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2580DA00-8A93-45B8-A4DC-A321E71A2CE6}"/>
                </a:ext>
              </a:extLst>
            </p:cNvPr>
            <p:cNvSpPr/>
            <p:nvPr/>
          </p:nvSpPr>
          <p:spPr>
            <a:xfrm>
              <a:off x="9921410"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DC25F665-20FE-49EA-84BB-D2275CA50D02}"/>
                </a:ext>
              </a:extLst>
            </p:cNvPr>
            <p:cNvSpPr/>
            <p:nvPr/>
          </p:nvSpPr>
          <p:spPr>
            <a:xfrm>
              <a:off x="10119677"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260FFE78-6C7D-49B9-A87E-F8EAE31B3D66}"/>
                </a:ext>
              </a:extLst>
            </p:cNvPr>
            <p:cNvSpPr/>
            <p:nvPr/>
          </p:nvSpPr>
          <p:spPr>
            <a:xfrm>
              <a:off x="1032113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3AB9D0FC-21FA-4255-8D4A-277886A19603}"/>
                </a:ext>
              </a:extLst>
            </p:cNvPr>
            <p:cNvSpPr/>
            <p:nvPr/>
          </p:nvSpPr>
          <p:spPr>
            <a:xfrm>
              <a:off x="10520747" y="307365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9EC3813-B953-4587-9C82-BB264ECA677D}"/>
                </a:ext>
              </a:extLst>
            </p:cNvPr>
            <p:cNvSpPr/>
            <p:nvPr/>
          </p:nvSpPr>
          <p:spPr>
            <a:xfrm>
              <a:off x="9107463"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03A6DFF-4FEA-4577-964C-9282A98953AD}"/>
                </a:ext>
              </a:extLst>
            </p:cNvPr>
            <p:cNvSpPr/>
            <p:nvPr/>
          </p:nvSpPr>
          <p:spPr>
            <a:xfrm>
              <a:off x="930834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16DB7012-377E-41B8-A9BC-F5B53408F600}"/>
                </a:ext>
              </a:extLst>
            </p:cNvPr>
            <p:cNvSpPr/>
            <p:nvPr/>
          </p:nvSpPr>
          <p:spPr>
            <a:xfrm>
              <a:off x="9516041"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418BD05-0468-4D12-AA76-1DB48E243EE4}"/>
                </a:ext>
              </a:extLst>
            </p:cNvPr>
            <p:cNvSpPr/>
            <p:nvPr/>
          </p:nvSpPr>
          <p:spPr>
            <a:xfrm>
              <a:off x="972098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090EA532-17DD-4723-9A77-F32D261805B6}"/>
                </a:ext>
              </a:extLst>
            </p:cNvPr>
            <p:cNvSpPr/>
            <p:nvPr/>
          </p:nvSpPr>
          <p:spPr>
            <a:xfrm>
              <a:off x="9922259"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DBEE22F1-B947-4D42-86D0-19B2B870F5A3}"/>
                </a:ext>
              </a:extLst>
            </p:cNvPr>
            <p:cNvSpPr/>
            <p:nvPr/>
          </p:nvSpPr>
          <p:spPr>
            <a:xfrm>
              <a:off x="10120526"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00B9E152-3F54-4406-BBDC-B1CFC263AF68}"/>
                </a:ext>
              </a:extLst>
            </p:cNvPr>
            <p:cNvSpPr/>
            <p:nvPr/>
          </p:nvSpPr>
          <p:spPr>
            <a:xfrm>
              <a:off x="1032198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C78F07C6-85F2-4278-B14E-1366DA904CAE}"/>
                </a:ext>
              </a:extLst>
            </p:cNvPr>
            <p:cNvSpPr/>
            <p:nvPr/>
          </p:nvSpPr>
          <p:spPr>
            <a:xfrm>
              <a:off x="10521596" y="328893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6F0C6B65-2F5A-49C7-918A-1C0CB9BF530C}"/>
                </a:ext>
              </a:extLst>
            </p:cNvPr>
            <p:cNvSpPr/>
            <p:nvPr/>
          </p:nvSpPr>
          <p:spPr>
            <a:xfrm>
              <a:off x="9053677" y="1566954"/>
              <a:ext cx="1715420" cy="178593"/>
            </a:xfrm>
            <a:prstGeom prst="rect">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TextBox 147">
            <a:extLst>
              <a:ext uri="{FF2B5EF4-FFF2-40B4-BE49-F238E27FC236}">
                <a16:creationId xmlns:a16="http://schemas.microsoft.com/office/drawing/2014/main" id="{8DD894BD-2CA3-402D-8D3C-9C35ED6ED542}"/>
              </a:ext>
            </a:extLst>
          </p:cNvPr>
          <p:cNvSpPr txBox="1"/>
          <p:nvPr/>
        </p:nvSpPr>
        <p:spPr>
          <a:xfrm>
            <a:off x="165993" y="848071"/>
            <a:ext cx="5710616" cy="5940088"/>
          </a:xfrm>
          <a:prstGeom prst="rect">
            <a:avLst/>
          </a:prstGeom>
          <a:noFill/>
        </p:spPr>
        <p:txBody>
          <a:bodyPr wrap="square" rtlCol="0">
            <a:spAutoFit/>
          </a:bodyPr>
          <a:lstStyle/>
          <a:p>
            <a:r>
              <a:rPr lang="en-US" sz="2800" b="1" dirty="0"/>
              <a:t>Richness and Composition</a:t>
            </a:r>
          </a:p>
          <a:p>
            <a:pPr marL="457200" indent="-457200">
              <a:buFont typeface="Arial" panose="020B0604020202020204" pitchFamily="34" charset="0"/>
              <a:buChar char="•"/>
            </a:pPr>
            <a:r>
              <a:rPr lang="en-US" sz="2400" dirty="0"/>
              <a:t>Visual estimates of areal plant cover at three phenological timepoints in each plot</a:t>
            </a:r>
          </a:p>
          <a:p>
            <a:endParaRPr lang="en-US" sz="2800" dirty="0"/>
          </a:p>
          <a:p>
            <a:r>
              <a:rPr lang="en-US" sz="2800" b="1" dirty="0"/>
              <a:t>Light Interception</a:t>
            </a:r>
          </a:p>
          <a:p>
            <a:pPr marL="457200" indent="-457200">
              <a:buFont typeface="Arial" panose="020B0604020202020204" pitchFamily="34" charset="0"/>
              <a:buChar char="•"/>
            </a:pPr>
            <a:r>
              <a:rPr lang="en-US" sz="2400" dirty="0"/>
              <a:t>10 random locations within each plot</a:t>
            </a:r>
          </a:p>
          <a:p>
            <a:pPr marL="457200" indent="-457200">
              <a:buFont typeface="Arial" panose="020B0604020202020204" pitchFamily="34" charset="0"/>
              <a:buChar char="•"/>
            </a:pPr>
            <a:r>
              <a:rPr lang="en-US" sz="2400" dirty="0"/>
              <a:t>Photosynthetically Active Radiation (PAR) measured above and below grass “canopy”</a:t>
            </a:r>
          </a:p>
          <a:p>
            <a:endParaRPr lang="en-US" sz="2800" dirty="0"/>
          </a:p>
          <a:p>
            <a:r>
              <a:rPr lang="en-US" sz="2800" b="1" dirty="0"/>
              <a:t>Biomass</a:t>
            </a:r>
          </a:p>
          <a:p>
            <a:pPr marL="457200" indent="-457200">
              <a:buFont typeface="Arial" panose="020B0604020202020204" pitchFamily="34" charset="0"/>
              <a:buChar char="•"/>
            </a:pPr>
            <a:r>
              <a:rPr lang="en-US" sz="2400" dirty="0"/>
              <a:t>10 random locations within each plot</a:t>
            </a:r>
          </a:p>
          <a:p>
            <a:pPr marL="457200" indent="-457200">
              <a:buFont typeface="Arial" panose="020B0604020202020204" pitchFamily="34" charset="0"/>
              <a:buChar char="•"/>
            </a:pPr>
            <a:r>
              <a:rPr lang="en-US" sz="2400" dirty="0"/>
              <a:t>10cm x 100cm collection of all aboveground biomass</a:t>
            </a:r>
          </a:p>
        </p:txBody>
      </p:sp>
    </p:spTree>
    <p:extLst>
      <p:ext uri="{BB962C8B-B14F-4D97-AF65-F5344CB8AC3E}">
        <p14:creationId xmlns:p14="http://schemas.microsoft.com/office/powerpoint/2010/main" val="17999817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ell phone&#10;&#10;Description generated with very high confidence">
            <a:extLst>
              <a:ext uri="{FF2B5EF4-FFF2-40B4-BE49-F238E27FC236}">
                <a16:creationId xmlns:a16="http://schemas.microsoft.com/office/drawing/2014/main" id="{AE5C946D-BEA7-4ACD-852B-D5147DC49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63" y="68077"/>
            <a:ext cx="11800937" cy="6704594"/>
          </a:xfrm>
          <a:prstGeom prst="rect">
            <a:avLst/>
          </a:prstGeom>
        </p:spPr>
      </p:pic>
      <p:sp>
        <p:nvSpPr>
          <p:cNvPr id="2" name="Rectangle 1">
            <a:extLst>
              <a:ext uri="{FF2B5EF4-FFF2-40B4-BE49-F238E27FC236}">
                <a16:creationId xmlns:a16="http://schemas.microsoft.com/office/drawing/2014/main" id="{D67AE5DA-B67C-48F6-9254-C6D0965EA928}"/>
              </a:ext>
            </a:extLst>
          </p:cNvPr>
          <p:cNvSpPr/>
          <p:nvPr/>
        </p:nvSpPr>
        <p:spPr>
          <a:xfrm rot="16200000">
            <a:off x="-1573715" y="2896244"/>
            <a:ext cx="3808800" cy="461665"/>
          </a:xfrm>
          <a:prstGeom prst="rect">
            <a:avLst/>
          </a:prstGeom>
        </p:spPr>
        <p:txBody>
          <a:bodyPr wrap="none">
            <a:spAutoFit/>
          </a:bodyPr>
          <a:lstStyle/>
          <a:p>
            <a:r>
              <a:rPr lang="en-US" sz="2400" b="1" dirty="0"/>
              <a:t>Proportion Light Intercepted</a:t>
            </a:r>
          </a:p>
        </p:txBody>
      </p:sp>
    </p:spTree>
    <p:extLst>
      <p:ext uri="{BB962C8B-B14F-4D97-AF65-F5344CB8AC3E}">
        <p14:creationId xmlns:p14="http://schemas.microsoft.com/office/powerpoint/2010/main" val="15561463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7DD442D5-D0CD-42BF-A461-2778A1617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73" y="42333"/>
            <a:ext cx="11637801" cy="6773333"/>
          </a:xfrm>
          <a:prstGeom prst="rect">
            <a:avLst/>
          </a:prstGeom>
        </p:spPr>
      </p:pic>
      <p:sp>
        <p:nvSpPr>
          <p:cNvPr id="3" name="Rectangle 2">
            <a:extLst>
              <a:ext uri="{FF2B5EF4-FFF2-40B4-BE49-F238E27FC236}">
                <a16:creationId xmlns:a16="http://schemas.microsoft.com/office/drawing/2014/main" id="{C58B2FE6-E130-4DAA-8816-BD2854756800}"/>
              </a:ext>
            </a:extLst>
          </p:cNvPr>
          <p:cNvSpPr/>
          <p:nvPr/>
        </p:nvSpPr>
        <p:spPr>
          <a:xfrm rot="16200000">
            <a:off x="-992933" y="2896244"/>
            <a:ext cx="2768002" cy="461665"/>
          </a:xfrm>
          <a:prstGeom prst="rect">
            <a:avLst/>
          </a:prstGeom>
        </p:spPr>
        <p:txBody>
          <a:bodyPr wrap="none">
            <a:spAutoFit/>
          </a:bodyPr>
          <a:lstStyle/>
          <a:p>
            <a:r>
              <a:rPr lang="en-US" sz="2400" b="1" dirty="0"/>
              <a:t>Productivity (g / m</a:t>
            </a:r>
            <a:r>
              <a:rPr lang="en-US" sz="2400" b="1" baseline="30000" dirty="0"/>
              <a:t>2</a:t>
            </a:r>
            <a:r>
              <a:rPr lang="en-US" sz="2400" b="1" dirty="0"/>
              <a:t>)</a:t>
            </a:r>
          </a:p>
        </p:txBody>
      </p:sp>
      <p:sp>
        <p:nvSpPr>
          <p:cNvPr id="4" name="Rectangle 3">
            <a:extLst>
              <a:ext uri="{FF2B5EF4-FFF2-40B4-BE49-F238E27FC236}">
                <a16:creationId xmlns:a16="http://schemas.microsoft.com/office/drawing/2014/main" id="{FB4A1E08-B738-466F-841D-A4B2EDDED16D}"/>
              </a:ext>
            </a:extLst>
          </p:cNvPr>
          <p:cNvSpPr/>
          <p:nvPr/>
        </p:nvSpPr>
        <p:spPr>
          <a:xfrm>
            <a:off x="3685611" y="5257006"/>
            <a:ext cx="806631" cy="461665"/>
          </a:xfrm>
          <a:prstGeom prst="rect">
            <a:avLst/>
          </a:prstGeom>
          <a:solidFill>
            <a:schemeClr val="bg1"/>
          </a:solidFill>
        </p:spPr>
        <p:txBody>
          <a:bodyPr wrap="none">
            <a:spAutoFit/>
          </a:bodyPr>
          <a:lstStyle/>
          <a:p>
            <a:r>
              <a:rPr lang="en-US" sz="2400" b="1" dirty="0"/>
              <a:t>2017</a:t>
            </a:r>
          </a:p>
        </p:txBody>
      </p:sp>
      <p:sp>
        <p:nvSpPr>
          <p:cNvPr id="5" name="Rectangle 4">
            <a:extLst>
              <a:ext uri="{FF2B5EF4-FFF2-40B4-BE49-F238E27FC236}">
                <a16:creationId xmlns:a16="http://schemas.microsoft.com/office/drawing/2014/main" id="{0C8B5EA1-B122-4BF4-9E5E-3641A1A6043E}"/>
              </a:ext>
            </a:extLst>
          </p:cNvPr>
          <p:cNvSpPr/>
          <p:nvPr/>
        </p:nvSpPr>
        <p:spPr>
          <a:xfrm>
            <a:off x="8504902" y="5257006"/>
            <a:ext cx="806631" cy="461665"/>
          </a:xfrm>
          <a:prstGeom prst="rect">
            <a:avLst/>
          </a:prstGeom>
          <a:solidFill>
            <a:schemeClr val="bg1"/>
          </a:solidFill>
        </p:spPr>
        <p:txBody>
          <a:bodyPr wrap="none">
            <a:spAutoFit/>
          </a:bodyPr>
          <a:lstStyle/>
          <a:p>
            <a:r>
              <a:rPr lang="en-US" sz="2400" b="1" dirty="0"/>
              <a:t>2018</a:t>
            </a:r>
          </a:p>
        </p:txBody>
      </p:sp>
    </p:spTree>
    <p:extLst>
      <p:ext uri="{BB962C8B-B14F-4D97-AF65-F5344CB8AC3E}">
        <p14:creationId xmlns:p14="http://schemas.microsoft.com/office/powerpoint/2010/main" val="20813681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86F94E-2303-4092-B27E-5F1FC69F6D46}"/>
              </a:ext>
            </a:extLst>
          </p:cNvPr>
          <p:cNvSpPr txBox="1">
            <a:spLocks/>
          </p:cNvSpPr>
          <p:nvPr/>
        </p:nvSpPr>
        <p:spPr>
          <a:xfrm>
            <a:off x="108215" y="-112281"/>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Diversity Change - 2017</a:t>
            </a:r>
          </a:p>
        </p:txBody>
      </p:sp>
      <p:pic>
        <p:nvPicPr>
          <p:cNvPr id="8" name="Picture 7" descr="A close up of text on a white background&#10;&#10;Description generated with high confidence">
            <a:extLst>
              <a:ext uri="{FF2B5EF4-FFF2-40B4-BE49-F238E27FC236}">
                <a16:creationId xmlns:a16="http://schemas.microsoft.com/office/drawing/2014/main" id="{C22805C7-14A9-4225-A796-D3389559B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468" y="744427"/>
            <a:ext cx="5987787" cy="5987787"/>
          </a:xfrm>
          <a:prstGeom prst="rect">
            <a:avLst/>
          </a:prstGeom>
        </p:spPr>
      </p:pic>
      <p:sp>
        <p:nvSpPr>
          <p:cNvPr id="6" name="Rectangle 5">
            <a:extLst>
              <a:ext uri="{FF2B5EF4-FFF2-40B4-BE49-F238E27FC236}">
                <a16:creationId xmlns:a16="http://schemas.microsoft.com/office/drawing/2014/main" id="{77C2BD92-C764-4F7B-AB36-37E3533A7634}"/>
              </a:ext>
            </a:extLst>
          </p:cNvPr>
          <p:cNvSpPr/>
          <p:nvPr/>
        </p:nvSpPr>
        <p:spPr>
          <a:xfrm>
            <a:off x="6423354" y="813435"/>
            <a:ext cx="4299290" cy="584775"/>
          </a:xfrm>
          <a:prstGeom prst="rect">
            <a:avLst/>
          </a:prstGeom>
          <a:solidFill>
            <a:schemeClr val="bg1"/>
          </a:solidFill>
        </p:spPr>
        <p:txBody>
          <a:bodyPr wrap="square">
            <a:spAutoFit/>
          </a:bodyPr>
          <a:lstStyle/>
          <a:p>
            <a:r>
              <a:rPr lang="en-US" sz="3200" b="1" dirty="0"/>
              <a:t>Inverse Simpson Index</a:t>
            </a:r>
          </a:p>
        </p:txBody>
      </p:sp>
      <p:pic>
        <p:nvPicPr>
          <p:cNvPr id="3" name="Picture 2" descr="A close up of text on a white background&#10;&#10;Description generated with very high confidence">
            <a:extLst>
              <a:ext uri="{FF2B5EF4-FFF2-40B4-BE49-F238E27FC236}">
                <a16:creationId xmlns:a16="http://schemas.microsoft.com/office/drawing/2014/main" id="{FE167BFA-F997-40A5-98D7-29A453731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21" y="785892"/>
            <a:ext cx="5904856" cy="5904856"/>
          </a:xfrm>
          <a:prstGeom prst="rect">
            <a:avLst/>
          </a:prstGeom>
        </p:spPr>
      </p:pic>
      <p:sp>
        <p:nvSpPr>
          <p:cNvPr id="9" name="Title 1">
            <a:extLst>
              <a:ext uri="{FF2B5EF4-FFF2-40B4-BE49-F238E27FC236}">
                <a16:creationId xmlns:a16="http://schemas.microsoft.com/office/drawing/2014/main" id="{C8D8CCFB-E98C-48FE-A988-D7B68692FB05}"/>
              </a:ext>
            </a:extLst>
          </p:cNvPr>
          <p:cNvSpPr txBox="1">
            <a:spLocks/>
          </p:cNvSpPr>
          <p:nvPr/>
        </p:nvSpPr>
        <p:spPr>
          <a:xfrm rot="16200000">
            <a:off x="-1351065" y="3075233"/>
            <a:ext cx="3866572"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Proportion Diversity Change </a:t>
            </a:r>
          </a:p>
        </p:txBody>
      </p:sp>
    </p:spTree>
    <p:extLst>
      <p:ext uri="{BB962C8B-B14F-4D97-AF65-F5344CB8AC3E}">
        <p14:creationId xmlns:p14="http://schemas.microsoft.com/office/powerpoint/2010/main" val="328017744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1E5B01-6551-4D4F-B354-B9265C6400F3}"/>
              </a:ext>
            </a:extLst>
          </p:cNvPr>
          <p:cNvSpPr txBox="1">
            <a:spLocks/>
          </p:cNvSpPr>
          <p:nvPr/>
        </p:nvSpPr>
        <p:spPr>
          <a:xfrm>
            <a:off x="108215" y="-112281"/>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Diversity Change - 2018</a:t>
            </a:r>
          </a:p>
        </p:txBody>
      </p:sp>
      <p:pic>
        <p:nvPicPr>
          <p:cNvPr id="8" name="Picture 7" descr="A close up of text on a white background&#10;&#10;Description generated with very high confidence">
            <a:extLst>
              <a:ext uri="{FF2B5EF4-FFF2-40B4-BE49-F238E27FC236}">
                <a16:creationId xmlns:a16="http://schemas.microsoft.com/office/drawing/2014/main" id="{F87E6A70-A4C1-4DEE-9A35-0572D6CEE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847" y="708244"/>
            <a:ext cx="5980860" cy="5980860"/>
          </a:xfrm>
          <a:prstGeom prst="rect">
            <a:avLst/>
          </a:prstGeom>
        </p:spPr>
      </p:pic>
      <p:sp>
        <p:nvSpPr>
          <p:cNvPr id="12" name="TextBox 11">
            <a:extLst>
              <a:ext uri="{FF2B5EF4-FFF2-40B4-BE49-F238E27FC236}">
                <a16:creationId xmlns:a16="http://schemas.microsoft.com/office/drawing/2014/main" id="{9D996267-BCAA-440E-9345-29A28C93397A}"/>
              </a:ext>
            </a:extLst>
          </p:cNvPr>
          <p:cNvSpPr txBox="1"/>
          <p:nvPr/>
        </p:nvSpPr>
        <p:spPr>
          <a:xfrm>
            <a:off x="7375467" y="1781755"/>
            <a:ext cx="290946" cy="707886"/>
          </a:xfrm>
          <a:prstGeom prst="rect">
            <a:avLst/>
          </a:prstGeom>
          <a:noFill/>
        </p:spPr>
        <p:txBody>
          <a:bodyPr wrap="square" rtlCol="0">
            <a:spAutoFit/>
          </a:bodyPr>
          <a:lstStyle/>
          <a:p>
            <a:r>
              <a:rPr lang="en-US" sz="4000" b="1" dirty="0"/>
              <a:t>*</a:t>
            </a:r>
          </a:p>
        </p:txBody>
      </p:sp>
      <p:sp>
        <p:nvSpPr>
          <p:cNvPr id="13" name="TextBox 12">
            <a:extLst>
              <a:ext uri="{FF2B5EF4-FFF2-40B4-BE49-F238E27FC236}">
                <a16:creationId xmlns:a16="http://schemas.microsoft.com/office/drawing/2014/main" id="{087E3FF2-C460-4F03-A6B3-C7A8EBBA28DB}"/>
              </a:ext>
            </a:extLst>
          </p:cNvPr>
          <p:cNvSpPr txBox="1"/>
          <p:nvPr/>
        </p:nvSpPr>
        <p:spPr>
          <a:xfrm>
            <a:off x="10545538" y="1767900"/>
            <a:ext cx="290946" cy="707886"/>
          </a:xfrm>
          <a:prstGeom prst="rect">
            <a:avLst/>
          </a:prstGeom>
          <a:noFill/>
        </p:spPr>
        <p:txBody>
          <a:bodyPr wrap="square" rtlCol="0">
            <a:spAutoFit/>
          </a:bodyPr>
          <a:lstStyle/>
          <a:p>
            <a:r>
              <a:rPr lang="en-US" sz="4000" b="1" dirty="0"/>
              <a:t>*</a:t>
            </a:r>
          </a:p>
        </p:txBody>
      </p:sp>
      <p:grpSp>
        <p:nvGrpSpPr>
          <p:cNvPr id="17" name="Group 16">
            <a:extLst>
              <a:ext uri="{FF2B5EF4-FFF2-40B4-BE49-F238E27FC236}">
                <a16:creationId xmlns:a16="http://schemas.microsoft.com/office/drawing/2014/main" id="{138BD1EC-65D3-4543-94B0-08F53DB0E169}"/>
              </a:ext>
            </a:extLst>
          </p:cNvPr>
          <p:cNvGrpSpPr/>
          <p:nvPr/>
        </p:nvGrpSpPr>
        <p:grpSpPr>
          <a:xfrm>
            <a:off x="606334" y="720436"/>
            <a:ext cx="5958394" cy="5958394"/>
            <a:chOff x="-3275" y="720436"/>
            <a:chExt cx="5958394" cy="5958394"/>
          </a:xfrm>
        </p:grpSpPr>
        <p:pic>
          <p:nvPicPr>
            <p:cNvPr id="16" name="Picture 15" descr="A close up of text on a white background&#10;&#10;Description generated with very high confidence">
              <a:extLst>
                <a:ext uri="{FF2B5EF4-FFF2-40B4-BE49-F238E27FC236}">
                  <a16:creationId xmlns:a16="http://schemas.microsoft.com/office/drawing/2014/main" id="{94CBA91C-7749-4221-8397-8D29CD61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 y="720436"/>
              <a:ext cx="5958394" cy="5958394"/>
            </a:xfrm>
            <a:prstGeom prst="rect">
              <a:avLst/>
            </a:prstGeom>
          </p:spPr>
        </p:pic>
        <p:sp>
          <p:nvSpPr>
            <p:cNvPr id="9" name="TextBox 8">
              <a:extLst>
                <a:ext uri="{FF2B5EF4-FFF2-40B4-BE49-F238E27FC236}">
                  <a16:creationId xmlns:a16="http://schemas.microsoft.com/office/drawing/2014/main" id="{F5FCBA74-7D24-45ED-9558-670F4DD6A392}"/>
                </a:ext>
              </a:extLst>
            </p:cNvPr>
            <p:cNvSpPr txBox="1"/>
            <p:nvPr/>
          </p:nvSpPr>
          <p:spPr>
            <a:xfrm>
              <a:off x="1399967" y="1767903"/>
              <a:ext cx="290946" cy="707886"/>
            </a:xfrm>
            <a:prstGeom prst="rect">
              <a:avLst/>
            </a:prstGeom>
            <a:noFill/>
          </p:spPr>
          <p:txBody>
            <a:bodyPr wrap="square" rtlCol="0">
              <a:spAutoFit/>
            </a:bodyPr>
            <a:lstStyle/>
            <a:p>
              <a:r>
                <a:rPr lang="en-US" sz="4000" b="1" dirty="0"/>
                <a:t>*</a:t>
              </a:r>
            </a:p>
          </p:txBody>
        </p:sp>
        <p:sp>
          <p:nvSpPr>
            <p:cNvPr id="11" name="TextBox 10">
              <a:extLst>
                <a:ext uri="{FF2B5EF4-FFF2-40B4-BE49-F238E27FC236}">
                  <a16:creationId xmlns:a16="http://schemas.microsoft.com/office/drawing/2014/main" id="{5688A746-7FDF-49B5-841A-FAD71B845324}"/>
                </a:ext>
              </a:extLst>
            </p:cNvPr>
            <p:cNvSpPr txBox="1"/>
            <p:nvPr/>
          </p:nvSpPr>
          <p:spPr>
            <a:xfrm>
              <a:off x="2984548" y="1767900"/>
              <a:ext cx="290946" cy="707886"/>
            </a:xfrm>
            <a:prstGeom prst="rect">
              <a:avLst/>
            </a:prstGeom>
            <a:noFill/>
          </p:spPr>
          <p:txBody>
            <a:bodyPr wrap="square" rtlCol="0">
              <a:spAutoFit/>
            </a:bodyPr>
            <a:lstStyle/>
            <a:p>
              <a:r>
                <a:rPr lang="en-US" sz="4000" b="1" dirty="0"/>
                <a:t>*</a:t>
              </a:r>
            </a:p>
          </p:txBody>
        </p:sp>
      </p:grpSp>
      <p:sp>
        <p:nvSpPr>
          <p:cNvPr id="18" name="Title 1">
            <a:extLst>
              <a:ext uri="{FF2B5EF4-FFF2-40B4-BE49-F238E27FC236}">
                <a16:creationId xmlns:a16="http://schemas.microsoft.com/office/drawing/2014/main" id="{F4B9A21B-4569-4F7C-A59E-9DFDD1127055}"/>
              </a:ext>
            </a:extLst>
          </p:cNvPr>
          <p:cNvSpPr txBox="1">
            <a:spLocks/>
          </p:cNvSpPr>
          <p:nvPr/>
        </p:nvSpPr>
        <p:spPr>
          <a:xfrm rot="16200000">
            <a:off x="-1375236" y="3101737"/>
            <a:ext cx="3866572"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Proportion Diversity Change </a:t>
            </a:r>
          </a:p>
        </p:txBody>
      </p:sp>
      <p:sp>
        <p:nvSpPr>
          <p:cNvPr id="14" name="Rectangle 13">
            <a:extLst>
              <a:ext uri="{FF2B5EF4-FFF2-40B4-BE49-F238E27FC236}">
                <a16:creationId xmlns:a16="http://schemas.microsoft.com/office/drawing/2014/main" id="{E1F600A2-EAE3-46F4-9A0B-FA462AD44FB6}"/>
              </a:ext>
            </a:extLst>
          </p:cNvPr>
          <p:cNvSpPr/>
          <p:nvPr/>
        </p:nvSpPr>
        <p:spPr>
          <a:xfrm>
            <a:off x="6664884" y="813435"/>
            <a:ext cx="4299290" cy="584775"/>
          </a:xfrm>
          <a:prstGeom prst="rect">
            <a:avLst/>
          </a:prstGeom>
          <a:solidFill>
            <a:schemeClr val="bg1"/>
          </a:solidFill>
        </p:spPr>
        <p:txBody>
          <a:bodyPr wrap="square">
            <a:spAutoFit/>
          </a:bodyPr>
          <a:lstStyle/>
          <a:p>
            <a:r>
              <a:rPr lang="en-US" sz="3200" b="1" dirty="0"/>
              <a:t>Inverse Simpson Index</a:t>
            </a:r>
          </a:p>
        </p:txBody>
      </p:sp>
    </p:spTree>
    <p:extLst>
      <p:ext uri="{BB962C8B-B14F-4D97-AF65-F5344CB8AC3E}">
        <p14:creationId xmlns:p14="http://schemas.microsoft.com/office/powerpoint/2010/main" val="30558446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very high confidence">
            <a:extLst>
              <a:ext uri="{FF2B5EF4-FFF2-40B4-BE49-F238E27FC236}">
                <a16:creationId xmlns:a16="http://schemas.microsoft.com/office/drawing/2014/main" id="{168AB03D-A544-4333-AE9B-920143110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903" y="1025329"/>
            <a:ext cx="5696832" cy="5696832"/>
          </a:xfrm>
          <a:prstGeom prst="rect">
            <a:avLst/>
          </a:prstGeom>
        </p:spPr>
      </p:pic>
      <p:grpSp>
        <p:nvGrpSpPr>
          <p:cNvPr id="5" name="Group 4">
            <a:extLst>
              <a:ext uri="{FF2B5EF4-FFF2-40B4-BE49-F238E27FC236}">
                <a16:creationId xmlns:a16="http://schemas.microsoft.com/office/drawing/2014/main" id="{1084D56E-D798-42BD-B4FC-6B3BA64FD28D}"/>
              </a:ext>
            </a:extLst>
          </p:cNvPr>
          <p:cNvGrpSpPr/>
          <p:nvPr/>
        </p:nvGrpSpPr>
        <p:grpSpPr>
          <a:xfrm>
            <a:off x="5862639" y="441895"/>
            <a:ext cx="6329359" cy="6366294"/>
            <a:chOff x="213874" y="692531"/>
            <a:chExt cx="5958394" cy="5958394"/>
          </a:xfrm>
        </p:grpSpPr>
        <p:pic>
          <p:nvPicPr>
            <p:cNvPr id="6" name="Picture 5" descr="A close up of text on a white background&#10;&#10;Description generated with very high confidence">
              <a:extLst>
                <a:ext uri="{FF2B5EF4-FFF2-40B4-BE49-F238E27FC236}">
                  <a16:creationId xmlns:a16="http://schemas.microsoft.com/office/drawing/2014/main" id="{DE8074B2-62F4-4C91-89C8-73D3331A0E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874" y="692531"/>
              <a:ext cx="5958394" cy="5958394"/>
            </a:xfrm>
            <a:prstGeom prst="rect">
              <a:avLst/>
            </a:prstGeom>
          </p:spPr>
        </p:pic>
        <p:sp>
          <p:nvSpPr>
            <p:cNvPr id="7" name="TextBox 6">
              <a:extLst>
                <a:ext uri="{FF2B5EF4-FFF2-40B4-BE49-F238E27FC236}">
                  <a16:creationId xmlns:a16="http://schemas.microsoft.com/office/drawing/2014/main" id="{59222104-4D44-422E-BC87-8F19B3D1E31E}"/>
                </a:ext>
              </a:extLst>
            </p:cNvPr>
            <p:cNvSpPr txBox="1"/>
            <p:nvPr/>
          </p:nvSpPr>
          <p:spPr>
            <a:xfrm>
              <a:off x="1572491" y="1767903"/>
              <a:ext cx="290946" cy="707886"/>
            </a:xfrm>
            <a:prstGeom prst="rect">
              <a:avLst/>
            </a:prstGeom>
            <a:noFill/>
          </p:spPr>
          <p:txBody>
            <a:bodyPr wrap="square" rtlCol="0">
              <a:spAutoFit/>
            </a:bodyPr>
            <a:lstStyle/>
            <a:p>
              <a:r>
                <a:rPr lang="en-US" sz="4000" b="1" dirty="0"/>
                <a:t>*</a:t>
              </a:r>
            </a:p>
          </p:txBody>
        </p:sp>
        <p:sp>
          <p:nvSpPr>
            <p:cNvPr id="8" name="TextBox 7">
              <a:extLst>
                <a:ext uri="{FF2B5EF4-FFF2-40B4-BE49-F238E27FC236}">
                  <a16:creationId xmlns:a16="http://schemas.microsoft.com/office/drawing/2014/main" id="{5711783B-16EA-4BB6-820F-5179D814DC5B}"/>
                </a:ext>
              </a:extLst>
            </p:cNvPr>
            <p:cNvSpPr txBox="1"/>
            <p:nvPr/>
          </p:nvSpPr>
          <p:spPr>
            <a:xfrm>
              <a:off x="3148446" y="1767900"/>
              <a:ext cx="290946" cy="707886"/>
            </a:xfrm>
            <a:prstGeom prst="rect">
              <a:avLst/>
            </a:prstGeom>
            <a:noFill/>
          </p:spPr>
          <p:txBody>
            <a:bodyPr wrap="square" rtlCol="0">
              <a:spAutoFit/>
            </a:bodyPr>
            <a:lstStyle/>
            <a:p>
              <a:r>
                <a:rPr lang="en-US" sz="4000" b="1" dirty="0"/>
                <a:t>*</a:t>
              </a:r>
            </a:p>
          </p:txBody>
        </p:sp>
      </p:grpSp>
      <p:sp>
        <p:nvSpPr>
          <p:cNvPr id="9" name="Rectangle 8">
            <a:extLst>
              <a:ext uri="{FF2B5EF4-FFF2-40B4-BE49-F238E27FC236}">
                <a16:creationId xmlns:a16="http://schemas.microsoft.com/office/drawing/2014/main" id="{D2AD7819-675C-4375-B5BC-A3C9207739E3}"/>
              </a:ext>
            </a:extLst>
          </p:cNvPr>
          <p:cNvSpPr/>
          <p:nvPr/>
        </p:nvSpPr>
        <p:spPr>
          <a:xfrm>
            <a:off x="6400800" y="498804"/>
            <a:ext cx="4554748" cy="584775"/>
          </a:xfrm>
          <a:prstGeom prst="rect">
            <a:avLst/>
          </a:prstGeom>
          <a:solidFill>
            <a:schemeClr val="bg1"/>
          </a:solidFill>
        </p:spPr>
        <p:txBody>
          <a:bodyPr wrap="square">
            <a:spAutoFit/>
          </a:bodyPr>
          <a:lstStyle/>
          <a:p>
            <a:endParaRPr lang="en-US" sz="3200" b="1" dirty="0"/>
          </a:p>
        </p:txBody>
      </p:sp>
      <p:sp>
        <p:nvSpPr>
          <p:cNvPr id="4" name="Title 1">
            <a:extLst>
              <a:ext uri="{FF2B5EF4-FFF2-40B4-BE49-F238E27FC236}">
                <a16:creationId xmlns:a16="http://schemas.microsoft.com/office/drawing/2014/main" id="{154C3908-0E2A-49C6-BA52-60413991F171}"/>
              </a:ext>
            </a:extLst>
          </p:cNvPr>
          <p:cNvSpPr txBox="1">
            <a:spLocks/>
          </p:cNvSpPr>
          <p:nvPr/>
        </p:nvSpPr>
        <p:spPr>
          <a:xfrm>
            <a:off x="121920" y="77637"/>
            <a:ext cx="9722717" cy="1234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Accumulation Curve Decomposition</a:t>
            </a:r>
          </a:p>
          <a:p>
            <a:r>
              <a:rPr lang="en-US" sz="3200" b="1" dirty="0">
                <a:latin typeface="Arial" panose="020B0604020202020204" pitchFamily="34" charset="0"/>
                <a:cs typeface="Arial" panose="020B0604020202020204" pitchFamily="34" charset="0"/>
              </a:rPr>
              <a:t>Species Richness</a:t>
            </a:r>
            <a:endParaRPr lang="en-US" sz="4000" b="1" dirty="0">
              <a:latin typeface="Arial" panose="020B0604020202020204" pitchFamily="34" charset="0"/>
              <a:cs typeface="Arial" panose="020B0604020202020204" pitchFamily="34" charset="0"/>
            </a:endParaRPr>
          </a:p>
          <a:p>
            <a:endParaRPr lang="en-US" sz="3200" b="1" dirty="0">
              <a:latin typeface="Arial" panose="020B0604020202020204" pitchFamily="34" charset="0"/>
              <a:cs typeface="Arial" panose="020B0604020202020204" pitchFamily="34" charset="0"/>
            </a:endParaRPr>
          </a:p>
        </p:txBody>
      </p:sp>
      <p:pic>
        <p:nvPicPr>
          <p:cNvPr id="11" name="Picture 10" descr="A close up of a map&#10;&#10;Description generated with very high confidence">
            <a:extLst>
              <a:ext uri="{FF2B5EF4-FFF2-40B4-BE49-F238E27FC236}">
                <a16:creationId xmlns:a16="http://schemas.microsoft.com/office/drawing/2014/main" id="{7765584B-00AC-4427-BFE8-E6A7FC038F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807" y="1083579"/>
            <a:ext cx="5696833" cy="5696833"/>
          </a:xfrm>
          <a:prstGeom prst="rect">
            <a:avLst/>
          </a:prstGeom>
        </p:spPr>
      </p:pic>
      <p:pic>
        <p:nvPicPr>
          <p:cNvPr id="14" name="Picture 13" descr="A close up of a map&#10;&#10;Description generated with very high confidence">
            <a:extLst>
              <a:ext uri="{FF2B5EF4-FFF2-40B4-BE49-F238E27FC236}">
                <a16:creationId xmlns:a16="http://schemas.microsoft.com/office/drawing/2014/main" id="{571EC2B7-8582-4D28-89F5-61D9A29863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581" y="1069054"/>
            <a:ext cx="5696833" cy="5696833"/>
          </a:xfrm>
          <a:prstGeom prst="rect">
            <a:avLst/>
          </a:prstGeom>
        </p:spPr>
      </p:pic>
    </p:spTree>
    <p:custDataLst>
      <p:tags r:id="rId1"/>
    </p:custDataLst>
    <p:extLst>
      <p:ext uri="{BB962C8B-B14F-4D97-AF65-F5344CB8AC3E}">
        <p14:creationId xmlns:p14="http://schemas.microsoft.com/office/powerpoint/2010/main" val="12587235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very high confidence">
            <a:extLst>
              <a:ext uri="{FF2B5EF4-FFF2-40B4-BE49-F238E27FC236}">
                <a16:creationId xmlns:a16="http://schemas.microsoft.com/office/drawing/2014/main" id="{3E3B77F2-F9BC-4E58-ABD1-047F32980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546" y="1106422"/>
            <a:ext cx="5607917" cy="5607917"/>
          </a:xfrm>
          <a:prstGeom prst="rect">
            <a:avLst/>
          </a:prstGeom>
        </p:spPr>
      </p:pic>
      <p:pic>
        <p:nvPicPr>
          <p:cNvPr id="12" name="Picture 11" descr="A close up of a map&#10;&#10;Description generated with very high confidence">
            <a:extLst>
              <a:ext uri="{FF2B5EF4-FFF2-40B4-BE49-F238E27FC236}">
                <a16:creationId xmlns:a16="http://schemas.microsoft.com/office/drawing/2014/main" id="{265BD0E8-AD19-423D-A0D3-5A1A8B6227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86" y="1176989"/>
            <a:ext cx="5585916" cy="5585916"/>
          </a:xfrm>
          <a:prstGeom prst="rect">
            <a:avLst/>
          </a:prstGeom>
        </p:spPr>
      </p:pic>
      <p:sp>
        <p:nvSpPr>
          <p:cNvPr id="6" name="Rectangle 5">
            <a:extLst>
              <a:ext uri="{FF2B5EF4-FFF2-40B4-BE49-F238E27FC236}">
                <a16:creationId xmlns:a16="http://schemas.microsoft.com/office/drawing/2014/main" id="{E47D10D1-75E1-4A8A-9C92-B36900215DD9}"/>
              </a:ext>
            </a:extLst>
          </p:cNvPr>
          <p:cNvSpPr/>
          <p:nvPr/>
        </p:nvSpPr>
        <p:spPr>
          <a:xfrm>
            <a:off x="6400800" y="533308"/>
            <a:ext cx="4554748" cy="584775"/>
          </a:xfrm>
          <a:prstGeom prst="rect">
            <a:avLst/>
          </a:prstGeom>
          <a:solidFill>
            <a:schemeClr val="bg1"/>
          </a:solidFill>
        </p:spPr>
        <p:txBody>
          <a:bodyPr wrap="square">
            <a:spAutoFit/>
          </a:bodyPr>
          <a:lstStyle/>
          <a:p>
            <a:endParaRPr lang="en-US" sz="3200" b="1" dirty="0"/>
          </a:p>
        </p:txBody>
      </p:sp>
      <p:sp>
        <p:nvSpPr>
          <p:cNvPr id="4" name="Title 1">
            <a:extLst>
              <a:ext uri="{FF2B5EF4-FFF2-40B4-BE49-F238E27FC236}">
                <a16:creationId xmlns:a16="http://schemas.microsoft.com/office/drawing/2014/main" id="{154C3908-0E2A-49C6-BA52-60413991F171}"/>
              </a:ext>
            </a:extLst>
          </p:cNvPr>
          <p:cNvSpPr txBox="1">
            <a:spLocks/>
          </p:cNvSpPr>
          <p:nvPr/>
        </p:nvSpPr>
        <p:spPr>
          <a:xfrm>
            <a:off x="97536" y="0"/>
            <a:ext cx="9722717" cy="1234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Accumulation Curve Decomposition</a:t>
            </a:r>
          </a:p>
          <a:p>
            <a:r>
              <a:rPr lang="en-US" sz="3200" b="1" dirty="0">
                <a:latin typeface="Arial" panose="020B0604020202020204" pitchFamily="34" charset="0"/>
                <a:cs typeface="Arial" panose="020B0604020202020204" pitchFamily="34" charset="0"/>
              </a:rPr>
              <a:t>Inverse Simpson  Index</a:t>
            </a:r>
          </a:p>
        </p:txBody>
      </p:sp>
      <p:grpSp>
        <p:nvGrpSpPr>
          <p:cNvPr id="16" name="Group 15">
            <a:extLst>
              <a:ext uri="{FF2B5EF4-FFF2-40B4-BE49-F238E27FC236}">
                <a16:creationId xmlns:a16="http://schemas.microsoft.com/office/drawing/2014/main" id="{6DBFB27D-E2F8-4CAC-A467-F88EFFA19411}"/>
              </a:ext>
            </a:extLst>
          </p:cNvPr>
          <p:cNvGrpSpPr/>
          <p:nvPr/>
        </p:nvGrpSpPr>
        <p:grpSpPr>
          <a:xfrm>
            <a:off x="5538889" y="533308"/>
            <a:ext cx="6215536" cy="6215536"/>
            <a:chOff x="5891842" y="498804"/>
            <a:chExt cx="6215536" cy="6215536"/>
          </a:xfrm>
        </p:grpSpPr>
        <p:pic>
          <p:nvPicPr>
            <p:cNvPr id="5" name="Picture 4" descr="A close up of text on a white background&#10;&#10;Description generated with very high confidence">
              <a:extLst>
                <a:ext uri="{FF2B5EF4-FFF2-40B4-BE49-F238E27FC236}">
                  <a16:creationId xmlns:a16="http://schemas.microsoft.com/office/drawing/2014/main" id="{03CA219C-D0FA-4D76-B761-747FF0C3A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1842" y="498804"/>
              <a:ext cx="6215536" cy="6215536"/>
            </a:xfrm>
            <a:prstGeom prst="rect">
              <a:avLst/>
            </a:prstGeom>
          </p:spPr>
        </p:pic>
        <p:sp>
          <p:nvSpPr>
            <p:cNvPr id="7" name="TextBox 6">
              <a:extLst>
                <a:ext uri="{FF2B5EF4-FFF2-40B4-BE49-F238E27FC236}">
                  <a16:creationId xmlns:a16="http://schemas.microsoft.com/office/drawing/2014/main" id="{87918760-CD9A-4709-8766-921E4E689BF5}"/>
                </a:ext>
              </a:extLst>
            </p:cNvPr>
            <p:cNvSpPr txBox="1"/>
            <p:nvPr/>
          </p:nvSpPr>
          <p:spPr>
            <a:xfrm>
              <a:off x="7357949" y="1591009"/>
              <a:ext cx="290946" cy="707886"/>
            </a:xfrm>
            <a:prstGeom prst="rect">
              <a:avLst/>
            </a:prstGeom>
            <a:noFill/>
          </p:spPr>
          <p:txBody>
            <a:bodyPr wrap="square" rtlCol="0">
              <a:spAutoFit/>
            </a:bodyPr>
            <a:lstStyle/>
            <a:p>
              <a:r>
                <a:rPr lang="en-US" sz="4000" b="1" dirty="0"/>
                <a:t>*</a:t>
              </a:r>
            </a:p>
          </p:txBody>
        </p:sp>
      </p:grpSp>
      <p:sp>
        <p:nvSpPr>
          <p:cNvPr id="9" name="TextBox 8">
            <a:extLst>
              <a:ext uri="{FF2B5EF4-FFF2-40B4-BE49-F238E27FC236}">
                <a16:creationId xmlns:a16="http://schemas.microsoft.com/office/drawing/2014/main" id="{2D43C1C8-9F78-4078-8F1D-3DA144A409C3}"/>
              </a:ext>
            </a:extLst>
          </p:cNvPr>
          <p:cNvSpPr txBox="1"/>
          <p:nvPr/>
        </p:nvSpPr>
        <p:spPr>
          <a:xfrm>
            <a:off x="10647350" y="1603643"/>
            <a:ext cx="290946" cy="707886"/>
          </a:xfrm>
          <a:prstGeom prst="rect">
            <a:avLst/>
          </a:prstGeom>
          <a:noFill/>
        </p:spPr>
        <p:txBody>
          <a:bodyPr wrap="square" rtlCol="0">
            <a:spAutoFit/>
          </a:bodyPr>
          <a:lstStyle/>
          <a:p>
            <a:r>
              <a:rPr lang="en-US" sz="4000" b="1" dirty="0"/>
              <a:t>*</a:t>
            </a:r>
          </a:p>
        </p:txBody>
      </p:sp>
      <p:pic>
        <p:nvPicPr>
          <p:cNvPr id="14" name="Picture 13" descr="A close up of text on a white background&#10;&#10;Description generated with very high confidence">
            <a:extLst>
              <a:ext uri="{FF2B5EF4-FFF2-40B4-BE49-F238E27FC236}">
                <a16:creationId xmlns:a16="http://schemas.microsoft.com/office/drawing/2014/main" id="{2EE8FB46-A604-410A-AF2A-323D7319FB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574" y="1107173"/>
            <a:ext cx="5679068" cy="5679068"/>
          </a:xfrm>
          <a:prstGeom prst="rect">
            <a:avLst/>
          </a:prstGeom>
        </p:spPr>
      </p:pic>
      <p:sp>
        <p:nvSpPr>
          <p:cNvPr id="17" name="Rectangle 16">
            <a:extLst>
              <a:ext uri="{FF2B5EF4-FFF2-40B4-BE49-F238E27FC236}">
                <a16:creationId xmlns:a16="http://schemas.microsoft.com/office/drawing/2014/main" id="{DDAB3757-250A-4903-A9BB-FC2D27BA2036}"/>
              </a:ext>
            </a:extLst>
          </p:cNvPr>
          <p:cNvSpPr/>
          <p:nvPr/>
        </p:nvSpPr>
        <p:spPr>
          <a:xfrm>
            <a:off x="6096000" y="666970"/>
            <a:ext cx="4554748" cy="584775"/>
          </a:xfrm>
          <a:prstGeom prst="rect">
            <a:avLst/>
          </a:prstGeom>
          <a:solidFill>
            <a:schemeClr val="bg1"/>
          </a:solidFill>
        </p:spPr>
        <p:txBody>
          <a:bodyPr wrap="square">
            <a:spAutoFit/>
          </a:bodyPr>
          <a:lstStyle/>
          <a:p>
            <a:endParaRPr lang="en-US" sz="3200" b="1" dirty="0"/>
          </a:p>
        </p:txBody>
      </p:sp>
    </p:spTree>
    <p:custDataLst>
      <p:tags r:id="rId1"/>
    </p:custDataLst>
    <p:extLst>
      <p:ext uri="{BB962C8B-B14F-4D97-AF65-F5344CB8AC3E}">
        <p14:creationId xmlns:p14="http://schemas.microsoft.com/office/powerpoint/2010/main" val="37236442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85BC4B-A3D7-40CE-A6BE-89AE97E96A1B}"/>
              </a:ext>
            </a:extLst>
          </p:cNvPr>
          <p:cNvSpPr txBox="1">
            <a:spLocks/>
          </p:cNvSpPr>
          <p:nvPr/>
        </p:nvSpPr>
        <p:spPr>
          <a:xfrm>
            <a:off x="153482" y="76243"/>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Conclusions</a:t>
            </a:r>
          </a:p>
        </p:txBody>
      </p:sp>
      <p:sp>
        <p:nvSpPr>
          <p:cNvPr id="5" name="Content Placeholder 2">
            <a:extLst>
              <a:ext uri="{FF2B5EF4-FFF2-40B4-BE49-F238E27FC236}">
                <a16:creationId xmlns:a16="http://schemas.microsoft.com/office/drawing/2014/main" id="{ADCB43DE-1E07-4689-BABD-17730932870B}"/>
              </a:ext>
            </a:extLst>
          </p:cNvPr>
          <p:cNvSpPr>
            <a:spLocks noGrp="1"/>
          </p:cNvSpPr>
          <p:nvPr>
            <p:ph idx="1"/>
          </p:nvPr>
        </p:nvSpPr>
        <p:spPr>
          <a:xfrm>
            <a:off x="597569" y="1373309"/>
            <a:ext cx="10920663" cy="4351338"/>
          </a:xfrm>
        </p:spPr>
        <p:txBody>
          <a:bodyPr>
            <a:noAutofit/>
          </a:bodyPr>
          <a:lstStyle/>
          <a:p>
            <a:pPr>
              <a:spcAft>
                <a:spcPts val="1200"/>
              </a:spcAft>
            </a:pPr>
            <a:r>
              <a:rPr lang="en-US" sz="3200" b="1" dirty="0">
                <a:latin typeface="Arial" panose="020B0604020202020204" pitchFamily="34" charset="0"/>
                <a:cs typeface="Arial" panose="020B0604020202020204" pitchFamily="34" charset="0"/>
              </a:rPr>
              <a:t>Scale-dependent effects of N enrichment depend on sampling metric used:</a:t>
            </a:r>
          </a:p>
          <a:p>
            <a:pPr lvl="1">
              <a:spcAft>
                <a:spcPts val="1200"/>
              </a:spcAft>
            </a:pPr>
            <a:r>
              <a:rPr lang="en-US" sz="2800" dirty="0">
                <a:latin typeface="Arial" panose="020B0604020202020204" pitchFamily="34" charset="0"/>
                <a:cs typeface="Arial" panose="020B0604020202020204" pitchFamily="34" charset="0"/>
              </a:rPr>
              <a:t>Nitrogen enrichment </a:t>
            </a:r>
            <a:r>
              <a:rPr lang="en-US" sz="2800">
                <a:latin typeface="Arial" panose="020B0604020202020204" pitchFamily="34" charset="0"/>
                <a:cs typeface="Arial" panose="020B0604020202020204" pitchFamily="34" charset="0"/>
              </a:rPr>
              <a:t>likely failed to cause </a:t>
            </a:r>
            <a:endParaRPr lang="en-US" sz="2800" dirty="0">
              <a:latin typeface="Arial" panose="020B0604020202020204" pitchFamily="34" charset="0"/>
              <a:cs typeface="Arial" panose="020B0604020202020204" pitchFamily="34" charset="0"/>
            </a:endParaRPr>
          </a:p>
          <a:p>
            <a:pPr lvl="1">
              <a:spcAft>
                <a:spcPts val="1200"/>
              </a:spcAft>
            </a:pPr>
            <a:r>
              <a:rPr lang="en-US" sz="2800" dirty="0">
                <a:latin typeface="Arial" panose="020B0604020202020204" pitchFamily="34" charset="0"/>
                <a:cs typeface="Arial" panose="020B0604020202020204" pitchFamily="34" charset="0"/>
              </a:rPr>
              <a:t>Nitrogen enrichment effects on relative abundance were more consistent across scales</a:t>
            </a:r>
          </a:p>
          <a:p>
            <a:pPr>
              <a:spcAft>
                <a:spcPts val="1200"/>
              </a:spcAft>
            </a:pPr>
            <a:r>
              <a:rPr lang="en-US" sz="3200" b="1" dirty="0">
                <a:latin typeface="Arial" panose="020B0604020202020204" pitchFamily="34" charset="0"/>
                <a:cs typeface="Arial" panose="020B0604020202020204" pitchFamily="34" charset="0"/>
              </a:rPr>
              <a:t>Spatial homogenization in response to N enrichment</a:t>
            </a:r>
          </a:p>
          <a:p>
            <a:pPr lvl="1">
              <a:spcAft>
                <a:spcPts val="1200"/>
              </a:spcAft>
            </a:pPr>
            <a:r>
              <a:rPr lang="en-US" sz="2800" dirty="0">
                <a:latin typeface="Arial" panose="020B0604020202020204" pitchFamily="34" charset="0"/>
                <a:cs typeface="Arial" panose="020B0604020202020204" pitchFamily="34" charset="0"/>
              </a:rPr>
              <a:t>Reduction in spatial aggregation (clustering) of species, both in identity and abundance, in response to N addition. </a:t>
            </a:r>
          </a:p>
        </p:txBody>
      </p:sp>
    </p:spTree>
    <p:extLst>
      <p:ext uri="{BB962C8B-B14F-4D97-AF65-F5344CB8AC3E}">
        <p14:creationId xmlns:p14="http://schemas.microsoft.com/office/powerpoint/2010/main" val="33187612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85BC4B-A3D7-40CE-A6BE-89AE97E96A1B}"/>
              </a:ext>
            </a:extLst>
          </p:cNvPr>
          <p:cNvSpPr txBox="1">
            <a:spLocks/>
          </p:cNvSpPr>
          <p:nvPr/>
        </p:nvSpPr>
        <p:spPr>
          <a:xfrm>
            <a:off x="153482" y="76243"/>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Implications</a:t>
            </a:r>
          </a:p>
        </p:txBody>
      </p:sp>
      <p:sp>
        <p:nvSpPr>
          <p:cNvPr id="5" name="Content Placeholder 2">
            <a:extLst>
              <a:ext uri="{FF2B5EF4-FFF2-40B4-BE49-F238E27FC236}">
                <a16:creationId xmlns:a16="http://schemas.microsoft.com/office/drawing/2014/main" id="{ADCB43DE-1E07-4689-BABD-17730932870B}"/>
              </a:ext>
            </a:extLst>
          </p:cNvPr>
          <p:cNvSpPr>
            <a:spLocks noGrp="1"/>
          </p:cNvSpPr>
          <p:nvPr>
            <p:ph idx="1"/>
          </p:nvPr>
        </p:nvSpPr>
        <p:spPr>
          <a:xfrm>
            <a:off x="511867" y="1147315"/>
            <a:ext cx="10876722" cy="4351338"/>
          </a:xfrm>
        </p:spPr>
        <p:txBody>
          <a:bodyPr>
            <a:noAutofit/>
          </a:bodyPr>
          <a:lstStyle/>
          <a:p>
            <a:pPr lvl="1">
              <a:spcAft>
                <a:spcPts val="1200"/>
              </a:spcAft>
            </a:pPr>
            <a:r>
              <a:rPr lang="en-US" sz="3200" b="1" dirty="0">
                <a:latin typeface="Arial" panose="020B0604020202020204" pitchFamily="34" charset="0"/>
                <a:cs typeface="Arial" panose="020B0604020202020204" pitchFamily="34" charset="0"/>
              </a:rPr>
              <a:t>Estimation of richness responses to N enrichment may translate poorly to broader spatial scales</a:t>
            </a:r>
          </a:p>
          <a:p>
            <a:pPr lvl="2">
              <a:spcAft>
                <a:spcPts val="1200"/>
              </a:spcAft>
            </a:pPr>
            <a:r>
              <a:rPr lang="en-US" sz="2800" dirty="0">
                <a:latin typeface="Arial" panose="020B0604020202020204" pitchFamily="34" charset="0"/>
                <a:cs typeface="Arial" panose="020B0604020202020204" pitchFamily="34" charset="0"/>
              </a:rPr>
              <a:t>Reduction in the relative abundance of rare species may greatly influence measurements of richness at small scales</a:t>
            </a:r>
          </a:p>
          <a:p>
            <a:pPr lvl="2">
              <a:spcAft>
                <a:spcPts val="1200"/>
              </a:spcAft>
            </a:pPr>
            <a:r>
              <a:rPr lang="en-US" sz="2800" dirty="0">
                <a:latin typeface="Arial" panose="020B0604020202020204" pitchFamily="34" charset="0"/>
                <a:cs typeface="Arial" panose="020B0604020202020204" pitchFamily="34" charset="0"/>
              </a:rPr>
              <a:t>Changes in relative abundance may be a more sensitive measure when extrapolating from experimental results</a:t>
            </a:r>
          </a:p>
          <a:p>
            <a:pPr lvl="1">
              <a:spcAft>
                <a:spcPts val="1200"/>
              </a:spcAft>
            </a:pPr>
            <a:r>
              <a:rPr lang="en-US" sz="3200" b="1" dirty="0">
                <a:latin typeface="Arial" panose="020B0604020202020204" pitchFamily="34" charset="0"/>
                <a:cs typeface="Arial" panose="020B0604020202020204" pitchFamily="34" charset="0"/>
              </a:rPr>
              <a:t>Changes to spatial pattern may produce effects on ecosystem function independent of biodiversity</a:t>
            </a:r>
          </a:p>
          <a:p>
            <a:pPr lvl="2">
              <a:spcAft>
                <a:spcPts val="1200"/>
              </a:spcAft>
            </a:pPr>
            <a:r>
              <a:rPr lang="en-US" sz="2800" dirty="0">
                <a:latin typeface="Arial" panose="020B0604020202020204" pitchFamily="34" charset="0"/>
                <a:cs typeface="Arial" panose="020B0604020202020204" pitchFamily="34" charset="0"/>
              </a:rPr>
              <a:t>Decreases in spatial aggregation may alter spatial coexistence mechanisms, storage effects, and response to disturbance</a:t>
            </a:r>
          </a:p>
          <a:p>
            <a:pPr marL="457200" lvl="1" indent="0">
              <a:spcAft>
                <a:spcPts val="1200"/>
              </a:spcAft>
              <a:buNone/>
            </a:pP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3318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678ABA-03AB-441D-9F79-A2628C0D9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2102"/>
            <a:ext cx="12192001" cy="6910102"/>
          </a:xfrm>
          <a:prstGeom prst="rect">
            <a:avLst/>
          </a:prstGeom>
        </p:spPr>
      </p:pic>
      <p:sp>
        <p:nvSpPr>
          <p:cNvPr id="6" name="Rectangle 5">
            <a:extLst>
              <a:ext uri="{FF2B5EF4-FFF2-40B4-BE49-F238E27FC236}">
                <a16:creationId xmlns:a16="http://schemas.microsoft.com/office/drawing/2014/main" id="{8FAD3A21-8AEF-44D6-80AE-0A44185445EC}"/>
              </a:ext>
            </a:extLst>
          </p:cNvPr>
          <p:cNvSpPr/>
          <p:nvPr/>
        </p:nvSpPr>
        <p:spPr>
          <a:xfrm>
            <a:off x="-76201" y="-52102"/>
            <a:ext cx="12294705" cy="6970281"/>
          </a:xfrm>
          <a:prstGeom prst="rect">
            <a:avLst/>
          </a:prstGeom>
          <a:solidFill>
            <a:schemeClr val="lt1">
              <a:alpha val="81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6E8926EE-DE6A-4C17-B1AA-3D53A4BB36A5}"/>
              </a:ext>
            </a:extLst>
          </p:cNvPr>
          <p:cNvSpPr txBox="1">
            <a:spLocks/>
          </p:cNvSpPr>
          <p:nvPr/>
        </p:nvSpPr>
        <p:spPr>
          <a:xfrm>
            <a:off x="108215" y="-112281"/>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Acknowledgements</a:t>
            </a:r>
          </a:p>
        </p:txBody>
      </p:sp>
      <p:sp>
        <p:nvSpPr>
          <p:cNvPr id="3" name="Content Placeholder 2">
            <a:extLst>
              <a:ext uri="{FF2B5EF4-FFF2-40B4-BE49-F238E27FC236}">
                <a16:creationId xmlns:a16="http://schemas.microsoft.com/office/drawing/2014/main" id="{CE5880CB-B9FA-4D8C-AB7A-4344509D5414}"/>
              </a:ext>
            </a:extLst>
          </p:cNvPr>
          <p:cNvSpPr>
            <a:spLocks noGrp="1"/>
          </p:cNvSpPr>
          <p:nvPr>
            <p:ph idx="1"/>
          </p:nvPr>
        </p:nvSpPr>
        <p:spPr>
          <a:xfrm>
            <a:off x="-102705" y="949038"/>
            <a:ext cx="5920409" cy="4351338"/>
          </a:xfrm>
        </p:spPr>
        <p:txBody>
          <a:bodyPr>
            <a:noAutofit/>
          </a:bodyPr>
          <a:lstStyle/>
          <a:p>
            <a:pPr marL="457200" lvl="1" indent="0">
              <a:spcAft>
                <a:spcPts val="1200"/>
              </a:spcAft>
              <a:buNone/>
            </a:pPr>
            <a:r>
              <a:rPr lang="en-US" sz="3200" b="1" dirty="0">
                <a:latin typeface="Arial" panose="020B0604020202020204" pitchFamily="34" charset="0"/>
                <a:cs typeface="Arial" panose="020B0604020202020204" pitchFamily="34" charset="0"/>
              </a:rPr>
              <a:t>Funding Support:</a:t>
            </a:r>
          </a:p>
          <a:p>
            <a:pPr lvl="1">
              <a:lnSpc>
                <a:spcPct val="100000"/>
              </a:lnSpc>
              <a:spcBef>
                <a:spcPts val="0"/>
              </a:spcBef>
            </a:pPr>
            <a:r>
              <a:rPr lang="en-US" sz="2000" dirty="0">
                <a:latin typeface="Arial" panose="020B0604020202020204" pitchFamily="34" charset="0"/>
                <a:cs typeface="Arial" panose="020B0604020202020204" pitchFamily="34" charset="0"/>
              </a:rPr>
              <a:t>UC Davis Plant Sciences Departmental Research Fellowship</a:t>
            </a:r>
          </a:p>
          <a:p>
            <a:pPr lvl="1">
              <a:lnSpc>
                <a:spcPct val="100000"/>
              </a:lnSpc>
              <a:spcBef>
                <a:spcPts val="0"/>
              </a:spcBef>
            </a:pPr>
            <a:r>
              <a:rPr lang="en-US" sz="2000" dirty="0">
                <a:latin typeface="Arial" panose="020B0604020202020204" pitchFamily="34" charset="0"/>
                <a:cs typeface="Arial" panose="020B0604020202020204" pitchFamily="34" charset="0"/>
              </a:rPr>
              <a:t>UC Davis </a:t>
            </a:r>
            <a:r>
              <a:rPr lang="en-US" sz="2000" dirty="0" err="1">
                <a:latin typeface="Arial" panose="020B0604020202020204" pitchFamily="34" charset="0"/>
                <a:cs typeface="Arial" panose="020B0604020202020204" pitchFamily="34" charset="0"/>
              </a:rPr>
              <a:t>Jastro</a:t>
            </a:r>
            <a:r>
              <a:rPr lang="en-US" sz="2000" dirty="0">
                <a:latin typeface="Arial" panose="020B0604020202020204" pitchFamily="34" charset="0"/>
                <a:cs typeface="Arial" panose="020B0604020202020204" pitchFamily="34" charset="0"/>
              </a:rPr>
              <a:t>-Shields Research Fellowship</a:t>
            </a:r>
          </a:p>
          <a:p>
            <a:pPr lvl="1">
              <a:lnSpc>
                <a:spcPct val="100000"/>
              </a:lnSpc>
              <a:spcBef>
                <a:spcPts val="0"/>
              </a:spcBef>
            </a:pPr>
            <a:r>
              <a:rPr lang="en-US" sz="2000" dirty="0">
                <a:latin typeface="Arial" panose="020B0604020202020204" pitchFamily="34" charset="0"/>
                <a:cs typeface="Arial" panose="020B0604020202020204" pitchFamily="34" charset="0"/>
              </a:rPr>
              <a:t>UC Davis </a:t>
            </a:r>
            <a:r>
              <a:rPr lang="en-US" sz="2000" dirty="0" err="1">
                <a:latin typeface="Arial" panose="020B0604020202020204" pitchFamily="34" charset="0"/>
                <a:cs typeface="Arial" panose="020B0604020202020204" pitchFamily="34" charset="0"/>
              </a:rPr>
              <a:t>Madson</a:t>
            </a:r>
            <a:r>
              <a:rPr lang="en-US" sz="2000" dirty="0">
                <a:latin typeface="Arial" panose="020B0604020202020204" pitchFamily="34" charset="0"/>
                <a:cs typeface="Arial" panose="020B0604020202020204" pitchFamily="34" charset="0"/>
              </a:rPr>
              <a:t> Award</a:t>
            </a:r>
          </a:p>
          <a:p>
            <a:pPr lvl="1">
              <a:lnSpc>
                <a:spcPct val="100000"/>
              </a:lnSpc>
              <a:spcBef>
                <a:spcPts val="0"/>
              </a:spcBef>
            </a:pPr>
            <a:r>
              <a:rPr lang="en-US" sz="2000" dirty="0">
                <a:latin typeface="Arial" panose="020B0604020202020204" pitchFamily="34" charset="0"/>
                <a:cs typeface="Arial" panose="020B0604020202020204" pitchFamily="34" charset="0"/>
              </a:rPr>
              <a:t>University of California Natural Reserve System</a:t>
            </a:r>
          </a:p>
          <a:p>
            <a:pPr marL="457200" lvl="1" indent="0">
              <a:spcAft>
                <a:spcPts val="1200"/>
              </a:spcAft>
              <a:buNone/>
            </a:pPr>
            <a:endParaRPr lang="en-US" sz="2000" dirty="0">
              <a:latin typeface="Arial" panose="020B0604020202020204" pitchFamily="34" charset="0"/>
              <a:cs typeface="Arial" panose="020B0604020202020204" pitchFamily="34" charset="0"/>
            </a:endParaRPr>
          </a:p>
          <a:p>
            <a:pPr marL="457200" lvl="1" indent="0">
              <a:spcAft>
                <a:spcPts val="1200"/>
              </a:spcAft>
              <a:buNone/>
            </a:pPr>
            <a:r>
              <a:rPr lang="en-US" sz="2800" b="1" dirty="0">
                <a:latin typeface="Arial" panose="020B0604020202020204" pitchFamily="34" charset="0"/>
                <a:cs typeface="Arial" panose="020B0604020202020204" pitchFamily="34" charset="0"/>
              </a:rPr>
              <a:t>Field and Laboratory Support:</a:t>
            </a:r>
          </a:p>
          <a:p>
            <a:pPr marL="457200" lvl="1" indent="0">
              <a:spcAft>
                <a:spcPts val="1200"/>
              </a:spcAft>
              <a:buNone/>
            </a:pPr>
            <a:r>
              <a:rPr lang="en-US" sz="2000" dirty="0">
                <a:latin typeface="Arial" panose="020B0604020202020204" pitchFamily="34" charset="0"/>
                <a:cs typeface="Arial" panose="020B0604020202020204" pitchFamily="34" charset="0"/>
              </a:rPr>
              <a:t>Kaitlin Hanrahan, Nicholas Cahill, Sarah Gaffney, </a:t>
            </a:r>
            <a:r>
              <a:rPr lang="en-US" sz="2000" dirty="0" err="1">
                <a:latin typeface="Arial" panose="020B0604020202020204" pitchFamily="34" charset="0"/>
                <a:cs typeface="Arial" panose="020B0604020202020204" pitchFamily="34" charset="0"/>
              </a:rPr>
              <a:t>Julea</a:t>
            </a:r>
            <a:r>
              <a:rPr lang="en-US" sz="2000" dirty="0">
                <a:latin typeface="Arial" panose="020B0604020202020204" pitchFamily="34" charset="0"/>
                <a:cs typeface="Arial" panose="020B0604020202020204" pitchFamily="34" charset="0"/>
              </a:rPr>
              <a:t> Shaw,  Catherine Koehler, Dustin Flavell, Chuck Vaughn; faculty and staff at McLaughlin Natural Reserve, Hopland REC, and Sierra Foothill REC.</a:t>
            </a:r>
          </a:p>
        </p:txBody>
      </p:sp>
      <p:pic>
        <p:nvPicPr>
          <p:cNvPr id="1026" name="Picture 2" descr="Image result for UC Davis seal">
            <a:extLst>
              <a:ext uri="{FF2B5EF4-FFF2-40B4-BE49-F238E27FC236}">
                <a16:creationId xmlns:a16="http://schemas.microsoft.com/office/drawing/2014/main" id="{A57E9148-3128-4F91-A8AD-18D2E69C6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971" y="2671385"/>
            <a:ext cx="3553326" cy="3553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uc davis department of plant sciences">
            <a:extLst>
              <a:ext uri="{FF2B5EF4-FFF2-40B4-BE49-F238E27FC236}">
                <a16:creationId xmlns:a16="http://schemas.microsoft.com/office/drawing/2014/main" id="{046AAF35-BBB8-4D67-B316-246A932A0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2517" y="793709"/>
            <a:ext cx="5680234" cy="129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6141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F11A15-A6F8-49CE-85C3-76C3B0F1469C}"/>
              </a:ext>
            </a:extLst>
          </p:cNvPr>
          <p:cNvSpPr>
            <a:spLocks noGrp="1"/>
          </p:cNvSpPr>
          <p:nvPr>
            <p:ph idx="1"/>
          </p:nvPr>
        </p:nvSpPr>
        <p:spPr>
          <a:xfrm>
            <a:off x="219050" y="1120555"/>
            <a:ext cx="7141087" cy="4297680"/>
          </a:xfrm>
        </p:spPr>
        <p:txBody>
          <a:bodyPr>
            <a:noAutofit/>
          </a:bodyPr>
          <a:lstStyle/>
          <a:p>
            <a:pPr>
              <a:lnSpc>
                <a:spcPct val="100000"/>
              </a:lnSpc>
              <a:spcBef>
                <a:spcPts val="0"/>
              </a:spcBef>
            </a:pPr>
            <a:r>
              <a:rPr lang="en-US" sz="2400" b="1" dirty="0">
                <a:latin typeface="Arial" panose="020B0604020202020204" pitchFamily="34" charset="0"/>
                <a:cs typeface="Arial" panose="020B0604020202020204" pitchFamily="34" charset="0"/>
              </a:rPr>
              <a:t>Nitrogen enrichment </a:t>
            </a:r>
            <a:r>
              <a:rPr lang="en-US" sz="2400" dirty="0">
                <a:latin typeface="Arial" panose="020B0604020202020204" pitchFamily="34" charset="0"/>
                <a:cs typeface="Arial" panose="020B0604020202020204" pitchFamily="34" charset="0"/>
              </a:rPr>
              <a:t>is widely recognized as a driver of </a:t>
            </a:r>
            <a:r>
              <a:rPr lang="en-US" sz="2400" b="1" dirty="0">
                <a:latin typeface="Arial" panose="020B0604020202020204" pitchFamily="34" charset="0"/>
                <a:cs typeface="Arial" panose="020B0604020202020204" pitchFamily="34" charset="0"/>
              </a:rPr>
              <a:t>global biodiversity loss</a:t>
            </a:r>
          </a:p>
          <a:p>
            <a:pPr marL="0" indent="0">
              <a:lnSpc>
                <a:spcPct val="100000"/>
              </a:lnSpc>
              <a:spcBef>
                <a:spcPts val="0"/>
              </a:spcBef>
              <a:buNone/>
            </a:pPr>
            <a:endParaRPr lang="en-US" sz="2400" b="1" dirty="0">
              <a:latin typeface="Arial" panose="020B0604020202020204" pitchFamily="34" charset="0"/>
              <a:cs typeface="Arial" panose="020B0604020202020204" pitchFamily="34" charset="0"/>
            </a:endParaRPr>
          </a:p>
          <a:p>
            <a:pPr>
              <a:lnSpc>
                <a:spcPct val="100000"/>
              </a:lnSpc>
              <a:spcBef>
                <a:spcPts val="0"/>
              </a:spcBef>
            </a:pPr>
            <a:r>
              <a:rPr lang="en-US" sz="2400" dirty="0">
                <a:latin typeface="Arial" panose="020B0604020202020204" pitchFamily="34" charset="0"/>
                <a:cs typeface="Arial" panose="020B0604020202020204" pitchFamily="34" charset="0"/>
              </a:rPr>
              <a:t>Alters patterns of resource limitation that </a:t>
            </a:r>
            <a:r>
              <a:rPr lang="en-US" sz="2400" b="1" dirty="0">
                <a:latin typeface="Arial" panose="020B0604020202020204" pitchFamily="34" charset="0"/>
                <a:cs typeface="Arial" panose="020B0604020202020204" pitchFamily="34" charset="0"/>
              </a:rPr>
              <a:t>increases productivity</a:t>
            </a:r>
            <a:r>
              <a:rPr lang="en-US" sz="2400" dirty="0">
                <a:latin typeface="Arial" panose="020B0604020202020204" pitchFamily="34" charset="0"/>
                <a:cs typeface="Arial" panose="020B0604020202020204" pitchFamily="34" charset="0"/>
              </a:rPr>
              <a:t> and often </a:t>
            </a:r>
            <a:r>
              <a:rPr lang="en-US" sz="2400" b="1" dirty="0">
                <a:latin typeface="Arial" panose="020B0604020202020204" pitchFamily="34" charset="0"/>
                <a:cs typeface="Arial" panose="020B0604020202020204" pitchFamily="34" charset="0"/>
              </a:rPr>
              <a:t>produces a shift in limiting resources from nitrogen to light</a:t>
            </a:r>
          </a:p>
          <a:p>
            <a:pPr marL="0" indent="0">
              <a:lnSpc>
                <a:spcPct val="100000"/>
              </a:lnSpc>
              <a:spcBef>
                <a:spcPts val="0"/>
              </a:spcBef>
              <a:buNone/>
            </a:pPr>
            <a:endParaRPr lang="en-US" sz="2400" b="1" dirty="0">
              <a:latin typeface="Arial" panose="020B0604020202020204" pitchFamily="34" charset="0"/>
              <a:cs typeface="Arial" panose="020B0604020202020204" pitchFamily="34" charset="0"/>
            </a:endParaRPr>
          </a:p>
          <a:p>
            <a:pPr>
              <a:lnSpc>
                <a:spcPct val="100000"/>
              </a:lnSpc>
              <a:spcBef>
                <a:spcPts val="0"/>
              </a:spcBef>
            </a:pPr>
            <a:r>
              <a:rPr lang="en-US" sz="2400" dirty="0">
                <a:latin typeface="Arial" panose="020B0604020202020204" pitchFamily="34" charset="0"/>
                <a:cs typeface="Arial" panose="020B0604020202020204" pitchFamily="34" charset="0"/>
              </a:rPr>
              <a:t>May also reduce community biodiversity through </a:t>
            </a:r>
            <a:r>
              <a:rPr lang="en-US" sz="2400" b="1" dirty="0">
                <a:latin typeface="Arial" panose="020B0604020202020204" pitchFamily="34" charset="0"/>
                <a:cs typeface="Arial" panose="020B0604020202020204" pitchFamily="34" charset="0"/>
              </a:rPr>
              <a:t>environmental homogenization </a:t>
            </a:r>
            <a:r>
              <a:rPr lang="en-US" sz="2400" dirty="0">
                <a:latin typeface="Arial" panose="020B0604020202020204" pitchFamily="34" charset="0"/>
                <a:cs typeface="Arial" panose="020B0604020202020204" pitchFamily="34" charset="0"/>
              </a:rPr>
              <a:t>that limits opportunity for spatial coexistence</a:t>
            </a:r>
          </a:p>
          <a:p>
            <a:pPr marL="0" indent="0">
              <a:lnSpc>
                <a:spcPct val="100000"/>
              </a:lnSpc>
              <a:spcBef>
                <a:spcPts val="0"/>
              </a:spcBef>
              <a:buNone/>
            </a:pPr>
            <a:endParaRPr lang="en-US" sz="2400" dirty="0">
              <a:latin typeface="Arial" panose="020B0604020202020204" pitchFamily="34" charset="0"/>
              <a:cs typeface="Arial" panose="020B0604020202020204" pitchFamily="34" charset="0"/>
            </a:endParaRPr>
          </a:p>
          <a:p>
            <a:pPr>
              <a:lnSpc>
                <a:spcPct val="100000"/>
              </a:lnSpc>
              <a:spcBef>
                <a:spcPts val="0"/>
              </a:spcBef>
            </a:pPr>
            <a:r>
              <a:rPr lang="en-US" sz="2400" b="1" dirty="0">
                <a:latin typeface="Arial" panose="020B0604020202020204" pitchFamily="34" charset="0"/>
                <a:cs typeface="Arial" panose="020B0604020202020204" pitchFamily="34" charset="0"/>
              </a:rPr>
              <a:t>Ability to detect this change depends on the spatial scale of sampling</a:t>
            </a:r>
          </a:p>
        </p:txBody>
      </p:sp>
      <p:pic>
        <p:nvPicPr>
          <p:cNvPr id="4" name="Picture 3">
            <a:extLst>
              <a:ext uri="{FF2B5EF4-FFF2-40B4-BE49-F238E27FC236}">
                <a16:creationId xmlns:a16="http://schemas.microsoft.com/office/drawing/2014/main" id="{856D71ED-CAF0-4159-AC18-CA36E952D606}"/>
              </a:ext>
            </a:extLst>
          </p:cNvPr>
          <p:cNvPicPr>
            <a:picLocks noChangeAspect="1"/>
          </p:cNvPicPr>
          <p:nvPr/>
        </p:nvPicPr>
        <p:blipFill>
          <a:blip r:embed="rId3"/>
          <a:stretch>
            <a:fillRect/>
          </a:stretch>
        </p:blipFill>
        <p:spPr>
          <a:xfrm>
            <a:off x="7360138" y="96981"/>
            <a:ext cx="4202826" cy="6742849"/>
          </a:xfrm>
          <a:prstGeom prst="rect">
            <a:avLst/>
          </a:prstGeom>
        </p:spPr>
      </p:pic>
      <p:sp>
        <p:nvSpPr>
          <p:cNvPr id="5" name="Rectangle 4">
            <a:extLst>
              <a:ext uri="{FF2B5EF4-FFF2-40B4-BE49-F238E27FC236}">
                <a16:creationId xmlns:a16="http://schemas.microsoft.com/office/drawing/2014/main" id="{E3362D09-01E9-487E-91B0-C4E9EB4E7108}"/>
              </a:ext>
            </a:extLst>
          </p:cNvPr>
          <p:cNvSpPr/>
          <p:nvPr/>
        </p:nvSpPr>
        <p:spPr>
          <a:xfrm>
            <a:off x="9889767" y="6532053"/>
            <a:ext cx="2302233"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Sala et al. (2000) </a:t>
            </a:r>
            <a:r>
              <a:rPr lang="en-US" sz="1400" b="1" i="1" dirty="0">
                <a:latin typeface="Arial" panose="020B0604020202020204" pitchFamily="34" charset="0"/>
                <a:cs typeface="Arial" panose="020B0604020202020204" pitchFamily="34" charset="0"/>
              </a:rPr>
              <a:t>Science</a:t>
            </a:r>
          </a:p>
        </p:txBody>
      </p:sp>
      <p:sp>
        <p:nvSpPr>
          <p:cNvPr id="8" name="Title 1">
            <a:extLst>
              <a:ext uri="{FF2B5EF4-FFF2-40B4-BE49-F238E27FC236}">
                <a16:creationId xmlns:a16="http://schemas.microsoft.com/office/drawing/2014/main" id="{9D25E0AF-7E2C-4AD2-83F5-651AED793B1C}"/>
              </a:ext>
            </a:extLst>
          </p:cNvPr>
          <p:cNvSpPr txBox="1">
            <a:spLocks/>
          </p:cNvSpPr>
          <p:nvPr/>
        </p:nvSpPr>
        <p:spPr>
          <a:xfrm>
            <a:off x="219051" y="59236"/>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41021577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3B334-0FBE-4907-A2B6-78BF54503F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277" r="-7728"/>
          <a:stretch/>
        </p:blipFill>
        <p:spPr>
          <a:xfrm>
            <a:off x="0" y="-1"/>
            <a:ext cx="13299440" cy="6858001"/>
          </a:xfrm>
          <a:prstGeom prst="rect">
            <a:avLst/>
          </a:prstGeom>
        </p:spPr>
      </p:pic>
      <p:sp>
        <p:nvSpPr>
          <p:cNvPr id="4" name="Title 1">
            <a:extLst>
              <a:ext uri="{FF2B5EF4-FFF2-40B4-BE49-F238E27FC236}">
                <a16:creationId xmlns:a16="http://schemas.microsoft.com/office/drawing/2014/main" id="{00629C82-33E6-41F6-8B1E-9F8C2CD7C6F1}"/>
              </a:ext>
            </a:extLst>
          </p:cNvPr>
          <p:cNvSpPr txBox="1">
            <a:spLocks/>
          </p:cNvSpPr>
          <p:nvPr/>
        </p:nvSpPr>
        <p:spPr>
          <a:xfrm>
            <a:off x="3185442" y="2183096"/>
            <a:ext cx="7386306" cy="2491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n>
                  <a:solidFill>
                    <a:schemeClr val="tx1"/>
                  </a:solidFill>
                </a:ln>
                <a:solidFill>
                  <a:schemeClr val="bg1"/>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5052964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generated with very high confidence">
            <a:extLst>
              <a:ext uri="{FF2B5EF4-FFF2-40B4-BE49-F238E27FC236}">
                <a16:creationId xmlns:a16="http://schemas.microsoft.com/office/drawing/2014/main" id="{0910640C-32FA-4989-8F0F-CB881B89B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087299"/>
            <a:ext cx="4300695" cy="3763108"/>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4D3B0D05-1BB9-421F-AC4A-010FA72C8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404" y="114299"/>
            <a:ext cx="5946000" cy="2973000"/>
          </a:xfrm>
          <a:prstGeom prst="rect">
            <a:avLst/>
          </a:prstGeom>
        </p:spPr>
      </p:pic>
      <p:pic>
        <p:nvPicPr>
          <p:cNvPr id="11" name="Picture 10" descr="A close up of text on a white background&#10;&#10;Description generated with very high confidence">
            <a:extLst>
              <a:ext uri="{FF2B5EF4-FFF2-40B4-BE49-F238E27FC236}">
                <a16:creationId xmlns:a16="http://schemas.microsoft.com/office/drawing/2014/main" id="{D663107A-74EC-4D18-BF6A-D288DA89E7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808" y="3011319"/>
            <a:ext cx="5299192" cy="3785137"/>
          </a:xfrm>
          <a:prstGeom prst="rect">
            <a:avLst/>
          </a:prstGeom>
        </p:spPr>
      </p:pic>
    </p:spTree>
    <p:extLst>
      <p:ext uri="{BB962C8B-B14F-4D97-AF65-F5344CB8AC3E}">
        <p14:creationId xmlns:p14="http://schemas.microsoft.com/office/powerpoint/2010/main" val="42896493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5E0C40-301F-474E-9D0C-3A9219624BA0}"/>
              </a:ext>
            </a:extLst>
          </p:cNvPr>
          <p:cNvSpPr>
            <a:spLocks noGrp="1"/>
          </p:cNvSpPr>
          <p:nvPr>
            <p:ph idx="1"/>
          </p:nvPr>
        </p:nvSpPr>
        <p:spPr>
          <a:xfrm>
            <a:off x="394854" y="1120554"/>
            <a:ext cx="7445002" cy="5678209"/>
          </a:xfrm>
        </p:spPr>
        <p:txBody>
          <a:bodyPr>
            <a:normAutofit/>
          </a:bodyPr>
          <a:lstStyle/>
          <a:p>
            <a:pPr>
              <a:spcAft>
                <a:spcPts val="600"/>
              </a:spcAft>
            </a:pPr>
            <a:r>
              <a:rPr lang="en-US" sz="2400" b="1" dirty="0">
                <a:latin typeface="Arial" panose="020B0604020202020204" pitchFamily="34" charset="0"/>
                <a:cs typeface="Arial" panose="020B0604020202020204" pitchFamily="34" charset="0"/>
              </a:rPr>
              <a:t>Concerns of scale are persistent in ecology (Levin 1992)</a:t>
            </a:r>
          </a:p>
          <a:p>
            <a:pPr>
              <a:spcAft>
                <a:spcPts val="600"/>
              </a:spcAft>
            </a:pPr>
            <a:r>
              <a:rPr lang="en-US" sz="2400" b="1" dirty="0">
                <a:latin typeface="Arial" panose="020B0604020202020204" pitchFamily="34" charset="0"/>
                <a:cs typeface="Arial" panose="020B0604020202020204" pitchFamily="34" charset="0"/>
              </a:rPr>
              <a:t>Many experiments conducted at small spatial scales (1m</a:t>
            </a:r>
            <a:r>
              <a:rPr lang="en-US" sz="2400" b="1" baseline="30000" dirty="0">
                <a:latin typeface="Arial" panose="020B0604020202020204" pitchFamily="34" charset="0"/>
                <a:cs typeface="Arial" panose="020B0604020202020204" pitchFamily="34" charset="0"/>
              </a:rPr>
              <a:t>2</a:t>
            </a:r>
            <a:r>
              <a:rPr lang="en-US" sz="2400" b="1" dirty="0">
                <a:latin typeface="Arial" panose="020B0604020202020204" pitchFamily="34" charset="0"/>
                <a:cs typeface="Arial" panose="020B0604020202020204" pitchFamily="34" charset="0"/>
              </a:rPr>
              <a:t> or less)</a:t>
            </a:r>
          </a:p>
          <a:p>
            <a:pPr>
              <a:spcAft>
                <a:spcPts val="600"/>
              </a:spcAft>
            </a:pPr>
            <a:r>
              <a:rPr lang="en-US" sz="2400" b="1" dirty="0">
                <a:latin typeface="Arial" panose="020B0604020202020204" pitchFamily="34" charset="0"/>
                <a:cs typeface="Arial" panose="020B0604020202020204" pitchFamily="34" charset="0"/>
              </a:rPr>
              <a:t>More nuanced insights may come from cross-scale analysis</a:t>
            </a:r>
          </a:p>
          <a:p>
            <a:pPr lvl="1">
              <a:spcAft>
                <a:spcPts val="600"/>
              </a:spcAft>
            </a:pPr>
            <a:r>
              <a:rPr lang="en-US" dirty="0">
                <a:latin typeface="Arial" panose="020B0604020202020204" pitchFamily="34" charset="0"/>
                <a:cs typeface="Arial" panose="020B0604020202020204" pitchFamily="34" charset="0"/>
              </a:rPr>
              <a:t>Scale-dependent variation in effects</a:t>
            </a:r>
          </a:p>
          <a:p>
            <a:pPr lvl="1">
              <a:spcAft>
                <a:spcPts val="600"/>
              </a:spcAft>
            </a:pPr>
            <a:r>
              <a:rPr lang="en-US" dirty="0">
                <a:latin typeface="Arial" panose="020B0604020202020204" pitchFamily="34" charset="0"/>
                <a:cs typeface="Arial" panose="020B0604020202020204" pitchFamily="34" charset="0"/>
              </a:rPr>
              <a:t>Relationship between species richness and relative abundance</a:t>
            </a:r>
          </a:p>
          <a:p>
            <a:pPr lvl="1">
              <a:spcAft>
                <a:spcPts val="600"/>
              </a:spcAft>
            </a:pPr>
            <a:r>
              <a:rPr lang="en-US" dirty="0">
                <a:latin typeface="Arial" panose="020B0604020202020204" pitchFamily="34" charset="0"/>
                <a:cs typeface="Arial" panose="020B0604020202020204" pitchFamily="34" charset="0"/>
              </a:rPr>
              <a:t>Treatment-driven changes in spatial pattern of biodiversity</a:t>
            </a: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7C65D2F4-750B-45BB-9D8B-1ECFD912F79F}"/>
              </a:ext>
            </a:extLst>
          </p:cNvPr>
          <p:cNvSpPr txBox="1">
            <a:spLocks/>
          </p:cNvSpPr>
          <p:nvPr/>
        </p:nvSpPr>
        <p:spPr>
          <a:xfrm>
            <a:off x="219051" y="59236"/>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Scale Dependence</a:t>
            </a:r>
          </a:p>
        </p:txBody>
      </p:sp>
      <p:cxnSp>
        <p:nvCxnSpPr>
          <p:cNvPr id="14" name="Straight Connector 13"/>
          <p:cNvCxnSpPr/>
          <p:nvPr/>
        </p:nvCxnSpPr>
        <p:spPr>
          <a:xfrm>
            <a:off x="8599414" y="404734"/>
            <a:ext cx="14989" cy="1693889"/>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a:off x="8599414" y="2098623"/>
            <a:ext cx="276403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8599414" y="2295996"/>
            <a:ext cx="14989" cy="1693889"/>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H="1">
            <a:off x="8599414" y="3989885"/>
            <a:ext cx="276403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8614403" y="4202245"/>
            <a:ext cx="14989" cy="1693889"/>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H="1">
            <a:off x="8614403" y="5896134"/>
            <a:ext cx="2764035" cy="0"/>
          </a:xfrm>
          <a:prstGeom prst="line">
            <a:avLst/>
          </a:prstGeom>
          <a:ln w="38100"/>
        </p:spPr>
        <p:style>
          <a:lnRef idx="1">
            <a:schemeClr val="dk1"/>
          </a:lnRef>
          <a:fillRef idx="0">
            <a:schemeClr val="dk1"/>
          </a:fillRef>
          <a:effectRef idx="0">
            <a:schemeClr val="dk1"/>
          </a:effectRef>
          <a:fontRef idx="minor">
            <a:schemeClr val="tx1"/>
          </a:fontRef>
        </p:style>
      </p:cxnSp>
      <p:sp>
        <p:nvSpPr>
          <p:cNvPr id="2052" name="TextBox 2051"/>
          <p:cNvSpPr txBox="1"/>
          <p:nvPr/>
        </p:nvSpPr>
        <p:spPr>
          <a:xfrm>
            <a:off x="8875082" y="6115987"/>
            <a:ext cx="2383436"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No. Samples</a:t>
            </a:r>
          </a:p>
        </p:txBody>
      </p:sp>
      <p:sp>
        <p:nvSpPr>
          <p:cNvPr id="2053" name="TextBox 2052"/>
          <p:cNvSpPr txBox="1"/>
          <p:nvPr/>
        </p:nvSpPr>
        <p:spPr>
          <a:xfrm rot="16200000">
            <a:off x="7087647" y="2563745"/>
            <a:ext cx="245508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Diversity</a:t>
            </a:r>
          </a:p>
        </p:txBody>
      </p:sp>
      <p:sp>
        <p:nvSpPr>
          <p:cNvPr id="42" name="TextBox 41"/>
          <p:cNvSpPr txBox="1"/>
          <p:nvPr/>
        </p:nvSpPr>
        <p:spPr>
          <a:xfrm rot="16200000">
            <a:off x="7108410" y="4468535"/>
            <a:ext cx="245508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Diversity</a:t>
            </a:r>
          </a:p>
        </p:txBody>
      </p:sp>
      <p:sp>
        <p:nvSpPr>
          <p:cNvPr id="43" name="TextBox 42"/>
          <p:cNvSpPr txBox="1"/>
          <p:nvPr/>
        </p:nvSpPr>
        <p:spPr>
          <a:xfrm rot="16200000">
            <a:off x="7078430" y="671024"/>
            <a:ext cx="245508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Diversity</a:t>
            </a:r>
          </a:p>
        </p:txBody>
      </p:sp>
      <p:cxnSp>
        <p:nvCxnSpPr>
          <p:cNvPr id="2055" name="Straight Connector 2054"/>
          <p:cNvCxnSpPr/>
          <p:nvPr/>
        </p:nvCxnSpPr>
        <p:spPr>
          <a:xfrm flipV="1">
            <a:off x="8767153" y="871079"/>
            <a:ext cx="2491365" cy="6651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767153" y="2815158"/>
            <a:ext cx="2491365" cy="6651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767153" y="4749800"/>
            <a:ext cx="2491365" cy="6651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767153" y="1281126"/>
            <a:ext cx="2491365" cy="665177"/>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49" name="Straight Connector 48"/>
          <p:cNvCxnSpPr/>
          <p:nvPr/>
        </p:nvCxnSpPr>
        <p:spPr>
          <a:xfrm flipV="1">
            <a:off x="8767152" y="2858538"/>
            <a:ext cx="2491366" cy="98277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51" name="Straight Connector 50"/>
          <p:cNvCxnSpPr/>
          <p:nvPr/>
        </p:nvCxnSpPr>
        <p:spPr>
          <a:xfrm flipV="1">
            <a:off x="8767527" y="4350867"/>
            <a:ext cx="2490991" cy="1381712"/>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058" name="TextBox 2057"/>
          <p:cNvSpPr txBox="1"/>
          <p:nvPr/>
        </p:nvSpPr>
        <p:spPr>
          <a:xfrm>
            <a:off x="8606908" y="335130"/>
            <a:ext cx="1770747" cy="338554"/>
          </a:xfrm>
          <a:prstGeom prst="rect">
            <a:avLst/>
          </a:prstGeom>
          <a:noFill/>
        </p:spPr>
        <p:txBody>
          <a:bodyPr wrap="square" rtlCol="0">
            <a:spAutoFit/>
          </a:bodyPr>
          <a:lstStyle/>
          <a:p>
            <a:r>
              <a:rPr lang="en-US" sz="1600" b="1" dirty="0"/>
              <a:t>Constant Effect</a:t>
            </a:r>
          </a:p>
        </p:txBody>
      </p:sp>
      <p:sp>
        <p:nvSpPr>
          <p:cNvPr id="55" name="TextBox 54"/>
          <p:cNvSpPr txBox="1"/>
          <p:nvPr/>
        </p:nvSpPr>
        <p:spPr>
          <a:xfrm>
            <a:off x="8599414" y="2241378"/>
            <a:ext cx="2659104" cy="338554"/>
          </a:xfrm>
          <a:prstGeom prst="rect">
            <a:avLst/>
          </a:prstGeom>
          <a:noFill/>
        </p:spPr>
        <p:txBody>
          <a:bodyPr wrap="square" rtlCol="0">
            <a:spAutoFit/>
          </a:bodyPr>
          <a:lstStyle/>
          <a:p>
            <a:r>
              <a:rPr lang="en-US" sz="1600" b="1" dirty="0"/>
              <a:t>Effect Diminishes With Scale</a:t>
            </a:r>
          </a:p>
        </p:txBody>
      </p:sp>
      <p:sp>
        <p:nvSpPr>
          <p:cNvPr id="56" name="TextBox 55"/>
          <p:cNvSpPr txBox="1"/>
          <p:nvPr/>
        </p:nvSpPr>
        <p:spPr>
          <a:xfrm>
            <a:off x="8629392" y="4209738"/>
            <a:ext cx="2304110" cy="338554"/>
          </a:xfrm>
          <a:prstGeom prst="rect">
            <a:avLst/>
          </a:prstGeom>
          <a:noFill/>
        </p:spPr>
        <p:txBody>
          <a:bodyPr wrap="square" rtlCol="0">
            <a:spAutoFit/>
          </a:bodyPr>
          <a:lstStyle/>
          <a:p>
            <a:r>
              <a:rPr lang="en-US" sz="1600" b="1" dirty="0"/>
              <a:t>Inverted Effects</a:t>
            </a:r>
          </a:p>
        </p:txBody>
      </p:sp>
      <p:sp>
        <p:nvSpPr>
          <p:cNvPr id="57" name="TextBox 56"/>
          <p:cNvSpPr txBox="1"/>
          <p:nvPr/>
        </p:nvSpPr>
        <p:spPr>
          <a:xfrm rot="20726572">
            <a:off x="9149608" y="918195"/>
            <a:ext cx="1770747" cy="307777"/>
          </a:xfrm>
          <a:prstGeom prst="rect">
            <a:avLst/>
          </a:prstGeom>
          <a:noFill/>
        </p:spPr>
        <p:txBody>
          <a:bodyPr wrap="square" rtlCol="0">
            <a:spAutoFit/>
          </a:bodyPr>
          <a:lstStyle/>
          <a:p>
            <a:r>
              <a:rPr lang="en-US" sz="1400" b="1" dirty="0">
                <a:solidFill>
                  <a:schemeClr val="accent1"/>
                </a:solidFill>
              </a:rPr>
              <a:t>Control</a:t>
            </a:r>
          </a:p>
        </p:txBody>
      </p:sp>
      <p:sp>
        <p:nvSpPr>
          <p:cNvPr id="58" name="TextBox 57"/>
          <p:cNvSpPr txBox="1"/>
          <p:nvPr/>
        </p:nvSpPr>
        <p:spPr>
          <a:xfrm rot="20726572">
            <a:off x="9243818" y="2824060"/>
            <a:ext cx="1770747" cy="307777"/>
          </a:xfrm>
          <a:prstGeom prst="rect">
            <a:avLst/>
          </a:prstGeom>
          <a:noFill/>
        </p:spPr>
        <p:txBody>
          <a:bodyPr wrap="square" rtlCol="0">
            <a:spAutoFit/>
          </a:bodyPr>
          <a:lstStyle/>
          <a:p>
            <a:r>
              <a:rPr lang="en-US" sz="1400" b="1" dirty="0">
                <a:solidFill>
                  <a:schemeClr val="accent1"/>
                </a:solidFill>
              </a:rPr>
              <a:t>Control</a:t>
            </a:r>
          </a:p>
        </p:txBody>
      </p:sp>
      <p:sp>
        <p:nvSpPr>
          <p:cNvPr id="59" name="TextBox 58"/>
          <p:cNvSpPr txBox="1"/>
          <p:nvPr/>
        </p:nvSpPr>
        <p:spPr>
          <a:xfrm rot="20726572">
            <a:off x="9234255" y="4756078"/>
            <a:ext cx="1770747" cy="307777"/>
          </a:xfrm>
          <a:prstGeom prst="rect">
            <a:avLst/>
          </a:prstGeom>
          <a:noFill/>
        </p:spPr>
        <p:txBody>
          <a:bodyPr wrap="square" rtlCol="0">
            <a:spAutoFit/>
          </a:bodyPr>
          <a:lstStyle/>
          <a:p>
            <a:r>
              <a:rPr lang="en-US" sz="1400" b="1" dirty="0">
                <a:solidFill>
                  <a:schemeClr val="accent1"/>
                </a:solidFill>
              </a:rPr>
              <a:t>Control</a:t>
            </a:r>
          </a:p>
        </p:txBody>
      </p:sp>
      <p:sp>
        <p:nvSpPr>
          <p:cNvPr id="60" name="TextBox 59"/>
          <p:cNvSpPr txBox="1"/>
          <p:nvPr/>
        </p:nvSpPr>
        <p:spPr>
          <a:xfrm rot="20726572">
            <a:off x="9181427" y="1322966"/>
            <a:ext cx="1770747" cy="307777"/>
          </a:xfrm>
          <a:prstGeom prst="rect">
            <a:avLst/>
          </a:prstGeom>
          <a:noFill/>
        </p:spPr>
        <p:txBody>
          <a:bodyPr wrap="square" rtlCol="0">
            <a:spAutoFit/>
          </a:bodyPr>
          <a:lstStyle/>
          <a:p>
            <a:r>
              <a:rPr lang="en-US" sz="1400" b="1" dirty="0">
                <a:solidFill>
                  <a:schemeClr val="accent2"/>
                </a:solidFill>
              </a:rPr>
              <a:t>Treatment</a:t>
            </a:r>
          </a:p>
        </p:txBody>
      </p:sp>
      <p:sp>
        <p:nvSpPr>
          <p:cNvPr id="61" name="TextBox 60"/>
          <p:cNvSpPr txBox="1"/>
          <p:nvPr/>
        </p:nvSpPr>
        <p:spPr>
          <a:xfrm rot="20217042">
            <a:off x="9243818" y="3260776"/>
            <a:ext cx="1770747" cy="307777"/>
          </a:xfrm>
          <a:prstGeom prst="rect">
            <a:avLst/>
          </a:prstGeom>
          <a:noFill/>
        </p:spPr>
        <p:txBody>
          <a:bodyPr wrap="square" rtlCol="0">
            <a:spAutoFit/>
          </a:bodyPr>
          <a:lstStyle/>
          <a:p>
            <a:r>
              <a:rPr lang="en-US" sz="1400" b="1" dirty="0">
                <a:solidFill>
                  <a:schemeClr val="accent2"/>
                </a:solidFill>
              </a:rPr>
              <a:t>Treatment</a:t>
            </a:r>
          </a:p>
        </p:txBody>
      </p:sp>
      <p:sp>
        <p:nvSpPr>
          <p:cNvPr id="62" name="TextBox 61"/>
          <p:cNvSpPr txBox="1"/>
          <p:nvPr/>
        </p:nvSpPr>
        <p:spPr>
          <a:xfrm rot="19714170">
            <a:off x="9121033" y="5007543"/>
            <a:ext cx="1770747" cy="307777"/>
          </a:xfrm>
          <a:prstGeom prst="rect">
            <a:avLst/>
          </a:prstGeom>
          <a:noFill/>
        </p:spPr>
        <p:txBody>
          <a:bodyPr wrap="square" rtlCol="0">
            <a:spAutoFit/>
          </a:bodyPr>
          <a:lstStyle/>
          <a:p>
            <a:r>
              <a:rPr lang="en-US" sz="1400" b="1" dirty="0">
                <a:solidFill>
                  <a:schemeClr val="accent2"/>
                </a:solidFill>
              </a:rPr>
              <a:t>Treatment</a:t>
            </a:r>
          </a:p>
        </p:txBody>
      </p:sp>
    </p:spTree>
    <p:extLst>
      <p:ext uri="{BB962C8B-B14F-4D97-AF65-F5344CB8AC3E}">
        <p14:creationId xmlns:p14="http://schemas.microsoft.com/office/powerpoint/2010/main" val="298186699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009EC253-0EE2-4D58-8565-284BDBC9FAF2}"/>
              </a:ext>
            </a:extLst>
          </p:cNvPr>
          <p:cNvSpPr txBox="1"/>
          <p:nvPr/>
        </p:nvSpPr>
        <p:spPr>
          <a:xfrm>
            <a:off x="232773" y="5520796"/>
            <a:ext cx="4900792" cy="1323439"/>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Control</a:t>
            </a:r>
            <a:endParaRPr lang="en-US" sz="2800" b="1" dirty="0">
              <a:latin typeface="Arial" panose="020B0604020202020204" pitchFamily="34" charset="0"/>
              <a:cs typeface="Arial" panose="020B0604020202020204" pitchFamily="34" charset="0"/>
            </a:endParaRPr>
          </a:p>
          <a:p>
            <a:pPr algn="ctr"/>
            <a:r>
              <a:rPr lang="en-US" sz="2400" dirty="0" err="1">
                <a:latin typeface="Arial" panose="020B0604020202020204" pitchFamily="34" charset="0"/>
                <a:cs typeface="Arial" panose="020B0604020202020204" pitchFamily="34" charset="0"/>
              </a:rPr>
              <a:t>N</a:t>
            </a:r>
            <a:r>
              <a:rPr lang="en-US" sz="2400" baseline="-25000" dirty="0" err="1">
                <a:latin typeface="Arial" panose="020B0604020202020204" pitchFamily="34" charset="0"/>
                <a:cs typeface="Arial" panose="020B0604020202020204" pitchFamily="34" charset="0"/>
              </a:rPr>
              <a:t>species</a:t>
            </a:r>
            <a:r>
              <a:rPr lang="en-US" sz="2400" dirty="0">
                <a:latin typeface="Arial" panose="020B0604020202020204" pitchFamily="34" charset="0"/>
                <a:cs typeface="Arial" panose="020B0604020202020204" pitchFamily="34" charset="0"/>
              </a:rPr>
              <a:t> = 6</a:t>
            </a:r>
          </a:p>
          <a:p>
            <a:pPr algn="ctr"/>
            <a:r>
              <a:rPr lang="en-US" sz="2400" dirty="0">
                <a:latin typeface="Arial" panose="020B0604020202020204" pitchFamily="34" charset="0"/>
                <a:cs typeface="Arial" panose="020B0604020202020204" pitchFamily="34" charset="0"/>
              </a:rPr>
              <a:t>Higher spatial aggregation</a:t>
            </a:r>
          </a:p>
        </p:txBody>
      </p:sp>
      <p:sp>
        <p:nvSpPr>
          <p:cNvPr id="40" name="TextBox 39">
            <a:extLst>
              <a:ext uri="{FF2B5EF4-FFF2-40B4-BE49-F238E27FC236}">
                <a16:creationId xmlns:a16="http://schemas.microsoft.com/office/drawing/2014/main" id="{8B35FCBD-3E1C-4CC2-A1B0-378036CE9C1F}"/>
              </a:ext>
            </a:extLst>
          </p:cNvPr>
          <p:cNvSpPr txBox="1"/>
          <p:nvPr/>
        </p:nvSpPr>
        <p:spPr>
          <a:xfrm>
            <a:off x="5755496" y="5534561"/>
            <a:ext cx="4900791" cy="1323439"/>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Treatment</a:t>
            </a:r>
          </a:p>
          <a:p>
            <a:pPr algn="ctr"/>
            <a:r>
              <a:rPr lang="en-US" sz="2400" dirty="0" err="1">
                <a:latin typeface="Arial" panose="020B0604020202020204" pitchFamily="34" charset="0"/>
                <a:cs typeface="Arial" panose="020B0604020202020204" pitchFamily="34" charset="0"/>
              </a:rPr>
              <a:t>N</a:t>
            </a:r>
            <a:r>
              <a:rPr lang="en-US" sz="2400" baseline="-25000" dirty="0" err="1">
                <a:latin typeface="Arial" panose="020B0604020202020204" pitchFamily="34" charset="0"/>
                <a:cs typeface="Arial" panose="020B0604020202020204" pitchFamily="34" charset="0"/>
              </a:rPr>
              <a:t>species</a:t>
            </a:r>
            <a:r>
              <a:rPr lang="en-US" sz="2400" dirty="0">
                <a:latin typeface="Arial" panose="020B0604020202020204" pitchFamily="34" charset="0"/>
                <a:cs typeface="Arial" panose="020B0604020202020204" pitchFamily="34" charset="0"/>
              </a:rPr>
              <a:t> = 4</a:t>
            </a:r>
          </a:p>
          <a:p>
            <a:pPr algn="ctr"/>
            <a:r>
              <a:rPr lang="en-US" sz="2400" dirty="0">
                <a:latin typeface="Arial" panose="020B0604020202020204" pitchFamily="34" charset="0"/>
                <a:cs typeface="Arial" panose="020B0604020202020204" pitchFamily="34" charset="0"/>
              </a:rPr>
              <a:t>Lower spatial aggregation</a:t>
            </a:r>
          </a:p>
        </p:txBody>
      </p:sp>
      <p:pic>
        <p:nvPicPr>
          <p:cNvPr id="8" name="Picture 7">
            <a:extLst>
              <a:ext uri="{FF2B5EF4-FFF2-40B4-BE49-F238E27FC236}">
                <a16:creationId xmlns:a16="http://schemas.microsoft.com/office/drawing/2014/main" id="{E57110E8-C80E-4211-A7BB-BB698C3F775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54397" y="1243179"/>
            <a:ext cx="4200115" cy="4277617"/>
          </a:xfrm>
          <a:prstGeom prst="rect">
            <a:avLst/>
          </a:prstGeom>
        </p:spPr>
      </p:pic>
      <p:pic>
        <p:nvPicPr>
          <p:cNvPr id="11" name="Picture 10">
            <a:extLst>
              <a:ext uri="{FF2B5EF4-FFF2-40B4-BE49-F238E27FC236}">
                <a16:creationId xmlns:a16="http://schemas.microsoft.com/office/drawing/2014/main" id="{5503E121-3A19-42CB-94E7-458244F9ED9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63534" y="1254444"/>
            <a:ext cx="4237616" cy="4280117"/>
          </a:xfrm>
          <a:prstGeom prst="rect">
            <a:avLst/>
          </a:prstGeom>
        </p:spPr>
      </p:pic>
      <p:sp>
        <p:nvSpPr>
          <p:cNvPr id="6" name="Title 1">
            <a:extLst>
              <a:ext uri="{FF2B5EF4-FFF2-40B4-BE49-F238E27FC236}">
                <a16:creationId xmlns:a16="http://schemas.microsoft.com/office/drawing/2014/main" id="{829FB806-7F31-47A5-825A-6EC2CFDD2608}"/>
              </a:ext>
            </a:extLst>
          </p:cNvPr>
          <p:cNvSpPr>
            <a:spLocks noGrp="1"/>
          </p:cNvSpPr>
          <p:nvPr>
            <p:ph type="title"/>
          </p:nvPr>
        </p:nvSpPr>
        <p:spPr>
          <a:xfrm>
            <a:off x="232773" y="181860"/>
            <a:ext cx="11785600" cy="1061319"/>
          </a:xfrm>
        </p:spPr>
        <p:txBody>
          <a:bodyPr>
            <a:normAutofit/>
          </a:bodyPr>
          <a:lstStyle/>
          <a:p>
            <a:r>
              <a:rPr lang="en-US" sz="3200" b="1" dirty="0">
                <a:latin typeface="Arial" panose="020B0604020202020204" pitchFamily="34" charset="0"/>
                <a:cs typeface="Arial" panose="020B0604020202020204" pitchFamily="34" charset="0"/>
              </a:rPr>
              <a:t>Example: </a:t>
            </a:r>
            <a:br>
              <a:rPr lang="en-US" sz="3200" b="1"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N enrichment affects both diversity and spatial pattern</a:t>
            </a:r>
          </a:p>
        </p:txBody>
      </p:sp>
      <p:pic>
        <p:nvPicPr>
          <p:cNvPr id="5" name="Picture 4">
            <a:extLst>
              <a:ext uri="{FF2B5EF4-FFF2-40B4-BE49-F238E27FC236}">
                <a16:creationId xmlns:a16="http://schemas.microsoft.com/office/drawing/2014/main" id="{CE353284-0C53-4DE5-999E-79B89567D699}"/>
              </a:ext>
            </a:extLst>
          </p:cNvPr>
          <p:cNvPicPr>
            <a:picLocks noChangeAspect="1"/>
          </p:cNvPicPr>
          <p:nvPr/>
        </p:nvPicPr>
        <p:blipFill rotWithShape="1">
          <a:blip r:embed="rId5">
            <a:extLst>
              <a:ext uri="{28A0092B-C50C-407E-A947-70E740481C1C}">
                <a14:useLocalDpi xmlns:a14="http://schemas.microsoft.com/office/drawing/2010/main" val="0"/>
              </a:ext>
            </a:extLst>
          </a:blip>
          <a:srcRect l="92586" t="35997" r="747" b="37004"/>
          <a:stretch/>
        </p:blipFill>
        <p:spPr>
          <a:xfrm>
            <a:off x="10409188" y="2190341"/>
            <a:ext cx="1214776" cy="2429552"/>
          </a:xfrm>
          <a:prstGeom prst="rect">
            <a:avLst/>
          </a:prstGeom>
        </p:spPr>
      </p:pic>
    </p:spTree>
    <p:extLst>
      <p:ext uri="{BB962C8B-B14F-4D97-AF65-F5344CB8AC3E}">
        <p14:creationId xmlns:p14="http://schemas.microsoft.com/office/powerpoint/2010/main" val="288505174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717889" y="1125125"/>
            <a:ext cx="6884640" cy="4196313"/>
            <a:chOff x="4580348" y="158788"/>
            <a:chExt cx="7611880" cy="4696663"/>
          </a:xfrm>
        </p:grpSpPr>
        <p:grpSp>
          <p:nvGrpSpPr>
            <p:cNvPr id="8" name="Group 7"/>
            <p:cNvGrpSpPr/>
            <p:nvPr/>
          </p:nvGrpSpPr>
          <p:grpSpPr>
            <a:xfrm>
              <a:off x="4580348" y="158788"/>
              <a:ext cx="6297201" cy="4696663"/>
              <a:chOff x="4580348" y="158788"/>
              <a:chExt cx="6297201" cy="4696663"/>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8001" t="8822" r="-3998" b="20981"/>
              <a:stretch/>
            </p:blipFill>
            <p:spPr>
              <a:xfrm>
                <a:off x="4580348" y="158788"/>
                <a:ext cx="6297201" cy="4696663"/>
              </a:xfrm>
              <a:prstGeom prst="rect">
                <a:avLst/>
              </a:prstGeom>
            </p:spPr>
          </p:pic>
          <p:sp>
            <p:nvSpPr>
              <p:cNvPr id="7" name="Oval 6"/>
              <p:cNvSpPr/>
              <p:nvPr/>
            </p:nvSpPr>
            <p:spPr>
              <a:xfrm>
                <a:off x="10134600" y="2286000"/>
                <a:ext cx="154170"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34600" y="2612126"/>
                <a:ext cx="154170"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7BF09A15-C505-4D10-B994-80816B21FC54}"/>
                </a:ext>
              </a:extLst>
            </p:cNvPr>
            <p:cNvSpPr txBox="1"/>
            <p:nvPr/>
          </p:nvSpPr>
          <p:spPr>
            <a:xfrm>
              <a:off x="10288772" y="2127219"/>
              <a:ext cx="1903456" cy="930081"/>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Control</a:t>
              </a:r>
            </a:p>
            <a:p>
              <a:r>
                <a:rPr lang="en-US" sz="2400" b="1" dirty="0">
                  <a:latin typeface="Arial" panose="020B0604020202020204" pitchFamily="34" charset="0"/>
                  <a:cs typeface="Arial" panose="020B0604020202020204" pitchFamily="34" charset="0"/>
                </a:rPr>
                <a:t>+Nitrogen</a:t>
              </a:r>
            </a:p>
          </p:txBody>
        </p:sp>
      </p:grpSp>
      <p:pic>
        <p:nvPicPr>
          <p:cNvPr id="24" name="Picture 23">
            <a:extLst>
              <a:ext uri="{FF2B5EF4-FFF2-40B4-BE49-F238E27FC236}">
                <a16:creationId xmlns:a16="http://schemas.microsoft.com/office/drawing/2014/main" id="{CA88DCD4-9297-4822-A2ED-B8FE89EA974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86067" y="1125125"/>
            <a:ext cx="2399759" cy="2417293"/>
          </a:xfrm>
          <a:prstGeom prst="rect">
            <a:avLst/>
          </a:prstGeom>
        </p:spPr>
      </p:pic>
      <p:pic>
        <p:nvPicPr>
          <p:cNvPr id="25" name="Picture 24">
            <a:extLst>
              <a:ext uri="{FF2B5EF4-FFF2-40B4-BE49-F238E27FC236}">
                <a16:creationId xmlns:a16="http://schemas.microsoft.com/office/drawing/2014/main" id="{B1DD15D1-96F8-4355-A45A-742E5F90FF7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90525" y="4059407"/>
            <a:ext cx="2388567" cy="2412524"/>
          </a:xfrm>
          <a:prstGeom prst="rect">
            <a:avLst/>
          </a:prstGeom>
        </p:spPr>
      </p:pic>
      <p:sp>
        <p:nvSpPr>
          <p:cNvPr id="19" name="Rectangle 18">
            <a:extLst>
              <a:ext uri="{FF2B5EF4-FFF2-40B4-BE49-F238E27FC236}">
                <a16:creationId xmlns:a16="http://schemas.microsoft.com/office/drawing/2014/main" id="{09B79DA8-D557-4BB2-8004-5C6049513586}"/>
              </a:ext>
            </a:extLst>
          </p:cNvPr>
          <p:cNvSpPr/>
          <p:nvPr/>
        </p:nvSpPr>
        <p:spPr>
          <a:xfrm>
            <a:off x="909079" y="4078789"/>
            <a:ext cx="364341" cy="359707"/>
          </a:xfrm>
          <a:prstGeom prst="rect">
            <a:avLst/>
          </a:prstGeom>
          <a:solidFill>
            <a:schemeClr val="bg1">
              <a:alpha val="77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23850">
                <a:solidFill>
                  <a:schemeClr val="accent1"/>
                </a:solidFill>
              </a:ln>
            </a:endParaRPr>
          </a:p>
        </p:txBody>
      </p:sp>
      <p:sp>
        <p:nvSpPr>
          <p:cNvPr id="20" name="Rectangle 19">
            <a:extLst>
              <a:ext uri="{FF2B5EF4-FFF2-40B4-BE49-F238E27FC236}">
                <a16:creationId xmlns:a16="http://schemas.microsoft.com/office/drawing/2014/main" id="{CD108521-A337-4760-B3C9-0751F6C72097}"/>
              </a:ext>
            </a:extLst>
          </p:cNvPr>
          <p:cNvSpPr/>
          <p:nvPr/>
        </p:nvSpPr>
        <p:spPr>
          <a:xfrm>
            <a:off x="895914" y="4070688"/>
            <a:ext cx="2373498" cy="2399273"/>
          </a:xfrm>
          <a:prstGeom prst="rect">
            <a:avLst/>
          </a:prstGeom>
          <a:solidFill>
            <a:schemeClr val="bg1">
              <a:alpha val="5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23850">
                <a:solidFill>
                  <a:schemeClr val="accent1"/>
                </a:solidFill>
              </a:ln>
            </a:endParaRPr>
          </a:p>
        </p:txBody>
      </p:sp>
      <p:sp>
        <p:nvSpPr>
          <p:cNvPr id="16" name="Rectangle 15">
            <a:extLst>
              <a:ext uri="{FF2B5EF4-FFF2-40B4-BE49-F238E27FC236}">
                <a16:creationId xmlns:a16="http://schemas.microsoft.com/office/drawing/2014/main" id="{A48F3A55-3A21-4A4E-A13E-0EFACCF820CD}"/>
              </a:ext>
            </a:extLst>
          </p:cNvPr>
          <p:cNvSpPr/>
          <p:nvPr/>
        </p:nvSpPr>
        <p:spPr>
          <a:xfrm>
            <a:off x="896255" y="1141444"/>
            <a:ext cx="364341" cy="356484"/>
          </a:xfrm>
          <a:prstGeom prst="rect">
            <a:avLst/>
          </a:prstGeom>
          <a:solidFill>
            <a:schemeClr val="bg1">
              <a:alpha val="77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23850">
                <a:solidFill>
                  <a:schemeClr val="accent1"/>
                </a:solidFill>
              </a:ln>
            </a:endParaRPr>
          </a:p>
        </p:txBody>
      </p:sp>
      <p:sp>
        <p:nvSpPr>
          <p:cNvPr id="14" name="Rectangle 13">
            <a:extLst>
              <a:ext uri="{FF2B5EF4-FFF2-40B4-BE49-F238E27FC236}">
                <a16:creationId xmlns:a16="http://schemas.microsoft.com/office/drawing/2014/main" id="{0E7D6806-D079-4F05-A6D7-70307DC27512}"/>
              </a:ext>
            </a:extLst>
          </p:cNvPr>
          <p:cNvSpPr/>
          <p:nvPr/>
        </p:nvSpPr>
        <p:spPr>
          <a:xfrm>
            <a:off x="895914" y="1138684"/>
            <a:ext cx="2373497" cy="2377780"/>
          </a:xfrm>
          <a:prstGeom prst="rect">
            <a:avLst/>
          </a:prstGeom>
          <a:solidFill>
            <a:schemeClr val="bg1">
              <a:alpha val="5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23850">
                <a:solidFill>
                  <a:schemeClr val="accent1"/>
                </a:solidFill>
              </a:ln>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863273-7F41-4C1D-B941-050B4D4DE0D0}"/>
                  </a:ext>
                </a:extLst>
              </p:cNvPr>
              <p:cNvSpPr txBox="1"/>
              <p:nvPr/>
            </p:nvSpPr>
            <p:spPr>
              <a:xfrm>
                <a:off x="5026437" y="4989230"/>
                <a:ext cx="659130" cy="13542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800" b="1" i="1" smtClean="0">
                          <a:latin typeface="Cambria Math" panose="02040503050406030204" pitchFamily="18" charset="0"/>
                          <a:ea typeface="Cambria Math" panose="02040503050406030204" pitchFamily="18" charset="0"/>
                        </a:rPr>
                        <m:t>𝜶</m:t>
                      </m:r>
                    </m:oMath>
                  </m:oMathPara>
                </a14:m>
                <a:endParaRPr lang="en-US" sz="8000" b="1" dirty="0"/>
              </a:p>
            </p:txBody>
          </p:sp>
        </mc:Choice>
        <mc:Fallback xmlns="">
          <p:sp>
            <p:nvSpPr>
              <p:cNvPr id="21" name="TextBox 20">
                <a:extLst>
                  <a:ext uri="{FF2B5EF4-FFF2-40B4-BE49-F238E27FC236}">
                    <a16:creationId xmlns:a16="http://schemas.microsoft.com/office/drawing/2014/main" id="{00863273-7F41-4C1D-B941-050B4D4DE0D0}"/>
                  </a:ext>
                </a:extLst>
              </p:cNvPr>
              <p:cNvSpPr txBox="1">
                <a:spLocks noRot="1" noChangeAspect="1" noMove="1" noResize="1" noEditPoints="1" noAdjustHandles="1" noChangeArrowheads="1" noChangeShapeType="1" noTextEdit="1"/>
              </p:cNvSpPr>
              <p:nvPr/>
            </p:nvSpPr>
            <p:spPr>
              <a:xfrm>
                <a:off x="5026437" y="4989230"/>
                <a:ext cx="659130" cy="1354217"/>
              </a:xfrm>
              <a:prstGeom prst="rect">
                <a:avLst/>
              </a:prstGeom>
              <a:blipFill>
                <a:blip r:embed="rId7"/>
                <a:stretch>
                  <a:fillRect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612F35E-5BFE-48D5-8CF6-F3EA54A36AEF}"/>
                  </a:ext>
                </a:extLst>
              </p:cNvPr>
              <p:cNvSpPr/>
              <p:nvPr/>
            </p:nvSpPr>
            <p:spPr>
              <a:xfrm>
                <a:off x="8144882" y="4943063"/>
                <a:ext cx="1407757" cy="14465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8800" b="1" i="1" smtClean="0">
                          <a:latin typeface="Cambria Math" panose="02040503050406030204" pitchFamily="18" charset="0"/>
                          <a:ea typeface="Cambria Math" panose="02040503050406030204" pitchFamily="18" charset="0"/>
                        </a:rPr>
                        <m:t>𝜸</m:t>
                      </m:r>
                    </m:oMath>
                  </m:oMathPara>
                </a14:m>
                <a:endParaRPr lang="en-US" sz="8800" dirty="0"/>
              </a:p>
            </p:txBody>
          </p:sp>
        </mc:Choice>
        <mc:Fallback xmlns="">
          <p:sp>
            <p:nvSpPr>
              <p:cNvPr id="27" name="Rectangle 26">
                <a:extLst>
                  <a:ext uri="{FF2B5EF4-FFF2-40B4-BE49-F238E27FC236}">
                    <a16:creationId xmlns:a16="http://schemas.microsoft.com/office/drawing/2014/main" id="{D612F35E-5BFE-48D5-8CF6-F3EA54A36AEF}"/>
                  </a:ext>
                </a:extLst>
              </p:cNvPr>
              <p:cNvSpPr>
                <a:spLocks noRot="1" noChangeAspect="1" noMove="1" noResize="1" noEditPoints="1" noAdjustHandles="1" noChangeArrowheads="1" noChangeShapeType="1" noTextEdit="1"/>
              </p:cNvSpPr>
              <p:nvPr/>
            </p:nvSpPr>
            <p:spPr>
              <a:xfrm>
                <a:off x="8144882" y="4943063"/>
                <a:ext cx="1407757" cy="14465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FD776E9-36AA-4C7A-A9A2-1B9F1DDD40F4}"/>
                  </a:ext>
                </a:extLst>
              </p:cNvPr>
              <p:cNvSpPr/>
              <p:nvPr/>
            </p:nvSpPr>
            <p:spPr>
              <a:xfrm>
                <a:off x="6432606" y="5115137"/>
                <a:ext cx="1443023" cy="181588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ea typeface="Cambria Math" panose="02040503050406030204" pitchFamily="18" charset="0"/>
                        </a:rPr>
                        <m:t>𝜷</m:t>
                      </m:r>
                    </m:oMath>
                  </m:oMathPara>
                </a14:m>
                <a:endParaRPr lang="en-US" sz="8000" b="1" i="1" dirty="0">
                  <a:latin typeface="Cambria Math" panose="02040503050406030204" pitchFamily="18" charset="0"/>
                  <a:ea typeface="Cambria Math" panose="02040503050406030204" pitchFamily="18" charset="0"/>
                </a:endParaRPr>
              </a:p>
              <a:p>
                <a:pPr algn="ctr"/>
                <a:r>
                  <a:rPr lang="en-US" sz="2800" b="1" dirty="0">
                    <a:ea typeface="Cambria Math" panose="02040503050406030204" pitchFamily="18" charset="0"/>
                  </a:rPr>
                  <a:t>(</a:t>
                </a:r>
                <a14:m>
                  <m:oMath xmlns:m="http://schemas.openxmlformats.org/officeDocument/2006/math">
                    <m:r>
                      <a:rPr lang="en-US" sz="2800" b="1" i="1" smtClean="0">
                        <a:latin typeface="Cambria Math" panose="02040503050406030204" pitchFamily="18" charset="0"/>
                        <a:ea typeface="Cambria Math" panose="02040503050406030204" pitchFamily="18" charset="0"/>
                      </a:rPr>
                      <m:t>𝜸</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𝜶</m:t>
                    </m:r>
                    <m:r>
                      <a:rPr lang="en-US" sz="2800" b="1" i="1" smtClean="0">
                        <a:latin typeface="Cambria Math" panose="02040503050406030204" pitchFamily="18" charset="0"/>
                        <a:ea typeface="Cambria Math" panose="02040503050406030204" pitchFamily="18" charset="0"/>
                      </a:rPr>
                      <m:t>)</m:t>
                    </m:r>
                  </m:oMath>
                </a14:m>
                <a:endParaRPr lang="en-US" sz="2800" dirty="0"/>
              </a:p>
            </p:txBody>
          </p:sp>
        </mc:Choice>
        <mc:Fallback xmlns="">
          <p:sp>
            <p:nvSpPr>
              <p:cNvPr id="28" name="Rectangle 27">
                <a:extLst>
                  <a:ext uri="{FF2B5EF4-FFF2-40B4-BE49-F238E27FC236}">
                    <a16:creationId xmlns:a16="http://schemas.microsoft.com/office/drawing/2014/main" id="{4FD776E9-36AA-4C7A-A9A2-1B9F1DDD40F4}"/>
                  </a:ext>
                </a:extLst>
              </p:cNvPr>
              <p:cNvSpPr>
                <a:spLocks noRot="1" noChangeAspect="1" noMove="1" noResize="1" noEditPoints="1" noAdjustHandles="1" noChangeArrowheads="1" noChangeShapeType="1" noTextEdit="1"/>
              </p:cNvSpPr>
              <p:nvPr/>
            </p:nvSpPr>
            <p:spPr>
              <a:xfrm>
                <a:off x="6432606" y="5115137"/>
                <a:ext cx="1443023" cy="1815882"/>
              </a:xfrm>
              <a:prstGeom prst="rect">
                <a:avLst/>
              </a:prstGeom>
              <a:blipFill>
                <a:blip r:embed="rId9"/>
                <a:stretch>
                  <a:fillRect b="-5369"/>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940D5078-B581-4BE3-8672-F84562B90DE7}"/>
              </a:ext>
            </a:extLst>
          </p:cNvPr>
          <p:cNvSpPr txBox="1"/>
          <p:nvPr/>
        </p:nvSpPr>
        <p:spPr>
          <a:xfrm>
            <a:off x="292702" y="1977726"/>
            <a:ext cx="1156733"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1</a:t>
            </a:r>
          </a:p>
        </p:txBody>
      </p:sp>
      <p:sp>
        <p:nvSpPr>
          <p:cNvPr id="38" name="TextBox 37">
            <a:extLst>
              <a:ext uri="{FF2B5EF4-FFF2-40B4-BE49-F238E27FC236}">
                <a16:creationId xmlns:a16="http://schemas.microsoft.com/office/drawing/2014/main" id="{9266E9C7-67B3-4A9A-99CF-799DB27BA17B}"/>
              </a:ext>
            </a:extLst>
          </p:cNvPr>
          <p:cNvSpPr txBox="1"/>
          <p:nvPr/>
        </p:nvSpPr>
        <p:spPr>
          <a:xfrm>
            <a:off x="311468" y="4613552"/>
            <a:ext cx="1156733"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2</a:t>
            </a:r>
          </a:p>
        </p:txBody>
      </p:sp>
      <p:sp>
        <p:nvSpPr>
          <p:cNvPr id="39" name="TextBox 38">
            <a:extLst>
              <a:ext uri="{FF2B5EF4-FFF2-40B4-BE49-F238E27FC236}">
                <a16:creationId xmlns:a16="http://schemas.microsoft.com/office/drawing/2014/main" id="{64FAA5FE-C82B-45BF-A1F1-4D5204F4089A}"/>
              </a:ext>
            </a:extLst>
          </p:cNvPr>
          <p:cNvSpPr txBox="1"/>
          <p:nvPr/>
        </p:nvSpPr>
        <p:spPr>
          <a:xfrm rot="16200000">
            <a:off x="2915206" y="2867223"/>
            <a:ext cx="2957955"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Species Richness</a:t>
            </a:r>
          </a:p>
        </p:txBody>
      </p:sp>
      <p:sp>
        <p:nvSpPr>
          <p:cNvPr id="3" name="Rectangle 2">
            <a:extLst>
              <a:ext uri="{FF2B5EF4-FFF2-40B4-BE49-F238E27FC236}">
                <a16:creationId xmlns:a16="http://schemas.microsoft.com/office/drawing/2014/main" id="{8F3C9EE1-95DE-4250-AF51-343C773325FC}"/>
              </a:ext>
            </a:extLst>
          </p:cNvPr>
          <p:cNvSpPr/>
          <p:nvPr/>
        </p:nvSpPr>
        <p:spPr>
          <a:xfrm>
            <a:off x="3645312" y="286145"/>
            <a:ext cx="2787293" cy="6632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4C8D9E1-4936-404C-9B60-1259B160577A}"/>
              </a:ext>
            </a:extLst>
          </p:cNvPr>
          <p:cNvSpPr/>
          <p:nvPr/>
        </p:nvSpPr>
        <p:spPr>
          <a:xfrm>
            <a:off x="7940845" y="194574"/>
            <a:ext cx="1611793" cy="6534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2026EE-4E3E-42B1-8CDF-687A83C8F97E}"/>
              </a:ext>
            </a:extLst>
          </p:cNvPr>
          <p:cNvSpPr/>
          <p:nvPr/>
        </p:nvSpPr>
        <p:spPr>
          <a:xfrm>
            <a:off x="9569014" y="0"/>
            <a:ext cx="2225566" cy="6534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86D5B8-BB17-421B-A6DA-E9E16AC330C6}"/>
              </a:ext>
            </a:extLst>
          </p:cNvPr>
          <p:cNvSpPr/>
          <p:nvPr/>
        </p:nvSpPr>
        <p:spPr>
          <a:xfrm>
            <a:off x="6262153" y="487146"/>
            <a:ext cx="1684163" cy="6534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1">
            <a:extLst>
              <a:ext uri="{FF2B5EF4-FFF2-40B4-BE49-F238E27FC236}">
                <a16:creationId xmlns:a16="http://schemas.microsoft.com/office/drawing/2014/main" id="{CCCAA22A-B418-416C-9A99-14CFAE081289}"/>
              </a:ext>
            </a:extLst>
          </p:cNvPr>
          <p:cNvSpPr txBox="1">
            <a:spLocks/>
          </p:cNvSpPr>
          <p:nvPr/>
        </p:nvSpPr>
        <p:spPr>
          <a:xfrm>
            <a:off x="219051" y="59236"/>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Assessing scale dependent effects</a:t>
            </a:r>
          </a:p>
        </p:txBody>
      </p:sp>
    </p:spTree>
    <p:custDataLst>
      <p:tags r:id="rId1"/>
    </p:custDataLst>
    <p:extLst>
      <p:ext uri="{BB962C8B-B14F-4D97-AF65-F5344CB8AC3E}">
        <p14:creationId xmlns:p14="http://schemas.microsoft.com/office/powerpoint/2010/main" val="9009323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6" grpId="0" animBg="1"/>
      <p:bldP spid="14" grpId="0" animBg="1"/>
      <p:bldP spid="3" grpId="0" animBg="1"/>
      <p:bldP spid="18"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A8EDC9F-F224-45BC-A653-FC5CDA64DDBB}"/>
              </a:ext>
            </a:extLst>
          </p:cNvPr>
          <p:cNvSpPr/>
          <p:nvPr/>
        </p:nvSpPr>
        <p:spPr>
          <a:xfrm>
            <a:off x="4793017" y="4457358"/>
            <a:ext cx="425061" cy="420761"/>
          </a:xfrm>
          <a:prstGeom prst="rect">
            <a:avLst/>
          </a:prstGeom>
          <a:solidFill>
            <a:schemeClr val="bg1">
              <a:alpha val="77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23850">
                <a:solidFill>
                  <a:schemeClr val="accent1"/>
                </a:solidFill>
              </a:ln>
            </a:endParaRPr>
          </a:p>
        </p:txBody>
      </p:sp>
      <p:sp>
        <p:nvSpPr>
          <p:cNvPr id="10" name="Rectangle 9">
            <a:extLst>
              <a:ext uri="{FF2B5EF4-FFF2-40B4-BE49-F238E27FC236}">
                <a16:creationId xmlns:a16="http://schemas.microsoft.com/office/drawing/2014/main" id="{15383CEF-F6A2-4594-AF56-30FFF6C001D7}"/>
              </a:ext>
            </a:extLst>
          </p:cNvPr>
          <p:cNvSpPr/>
          <p:nvPr/>
        </p:nvSpPr>
        <p:spPr>
          <a:xfrm>
            <a:off x="484894" y="4373948"/>
            <a:ext cx="2844056" cy="274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8D0259-8B98-4EAE-B2FC-DF113B6757DA}"/>
              </a:ext>
            </a:extLst>
          </p:cNvPr>
          <p:cNvSpPr/>
          <p:nvPr/>
        </p:nvSpPr>
        <p:spPr>
          <a:xfrm>
            <a:off x="125244" y="6471520"/>
            <a:ext cx="6465867" cy="375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B27E3EA8-3D0C-4DAD-B1B2-E6920BA448A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86068" y="1265409"/>
            <a:ext cx="2485424" cy="2503584"/>
          </a:xfrm>
          <a:prstGeom prst="rect">
            <a:avLst/>
          </a:prstGeom>
        </p:spPr>
      </p:pic>
      <p:pic>
        <p:nvPicPr>
          <p:cNvPr id="29" name="Picture 28">
            <a:extLst>
              <a:ext uri="{FF2B5EF4-FFF2-40B4-BE49-F238E27FC236}">
                <a16:creationId xmlns:a16="http://schemas.microsoft.com/office/drawing/2014/main" id="{6E2EF9AA-EEDC-47A8-A09E-8E9D9A976BA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90526" y="4168774"/>
            <a:ext cx="2473832" cy="2498644"/>
          </a:xfrm>
          <a:prstGeom prst="rect">
            <a:avLst/>
          </a:prstGeom>
        </p:spPr>
      </p:pic>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081" y="4025284"/>
            <a:ext cx="3717366" cy="2979584"/>
          </a:xfrm>
          <a:prstGeom prst="rect">
            <a:avLst/>
          </a:prstGeom>
        </p:spPr>
      </p:pic>
      <p:pic>
        <p:nvPicPr>
          <p:cNvPr id="15" name="Picture 14">
            <a:extLst>
              <a:ext uri="{FF2B5EF4-FFF2-40B4-BE49-F238E27FC236}">
                <a16:creationId xmlns:a16="http://schemas.microsoft.com/office/drawing/2014/main" id="{A7C66109-4184-44A0-A8FA-2522827FF1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395" y="1068827"/>
            <a:ext cx="3734264" cy="2993253"/>
          </a:xfrm>
          <a:prstGeom prst="rect">
            <a:avLst/>
          </a:prstGeom>
        </p:spPr>
      </p:pic>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923" y="1094490"/>
            <a:ext cx="3712665" cy="2971229"/>
          </a:xfrm>
          <a:prstGeom prst="rect">
            <a:avLst/>
          </a:prstGeom>
        </p:spPr>
      </p:pic>
      <p:pic>
        <p:nvPicPr>
          <p:cNvPr id="31" name="Picture 30">
            <a:extLst>
              <a:ext uri="{FF2B5EF4-FFF2-40B4-BE49-F238E27FC236}">
                <a16:creationId xmlns:a16="http://schemas.microsoft.com/office/drawing/2014/main" id="{D5D4B909-02E8-4A23-A70B-39788FEDDC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395" y="4002491"/>
            <a:ext cx="3696641" cy="2993276"/>
          </a:xfrm>
          <a:prstGeom prst="rect">
            <a:avLst/>
          </a:prstGeom>
        </p:spPr>
      </p:pic>
      <p:sp>
        <p:nvSpPr>
          <p:cNvPr id="39" name="Rectangle 38">
            <a:extLst>
              <a:ext uri="{FF2B5EF4-FFF2-40B4-BE49-F238E27FC236}">
                <a16:creationId xmlns:a16="http://schemas.microsoft.com/office/drawing/2014/main" id="{26B5AC2A-97F6-4050-81E1-BC750595B3A8}"/>
              </a:ext>
            </a:extLst>
          </p:cNvPr>
          <p:cNvSpPr/>
          <p:nvPr/>
        </p:nvSpPr>
        <p:spPr>
          <a:xfrm>
            <a:off x="3865830" y="2189858"/>
            <a:ext cx="356835" cy="4315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CE3075-DAEF-48A9-8BE1-1369EA720951}"/>
              </a:ext>
            </a:extLst>
          </p:cNvPr>
          <p:cNvSpPr/>
          <p:nvPr/>
        </p:nvSpPr>
        <p:spPr>
          <a:xfrm rot="5400000">
            <a:off x="-2251452" y="3239531"/>
            <a:ext cx="5740068" cy="321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70B29A9-3D45-4FC6-BA87-26274ED4FF64}"/>
              </a:ext>
            </a:extLst>
          </p:cNvPr>
          <p:cNvSpPr txBox="1"/>
          <p:nvPr/>
        </p:nvSpPr>
        <p:spPr>
          <a:xfrm>
            <a:off x="311469" y="4976996"/>
            <a:ext cx="1156302"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2</a:t>
            </a:r>
          </a:p>
        </p:txBody>
      </p:sp>
      <p:sp>
        <p:nvSpPr>
          <p:cNvPr id="18" name="TextBox 17">
            <a:extLst>
              <a:ext uri="{FF2B5EF4-FFF2-40B4-BE49-F238E27FC236}">
                <a16:creationId xmlns:a16="http://schemas.microsoft.com/office/drawing/2014/main" id="{83659B24-AC0F-48B5-BAC0-6A25CE5B3502}"/>
              </a:ext>
            </a:extLst>
          </p:cNvPr>
          <p:cNvSpPr txBox="1"/>
          <p:nvPr/>
        </p:nvSpPr>
        <p:spPr>
          <a:xfrm>
            <a:off x="321742" y="2166121"/>
            <a:ext cx="1156302"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D13DD7D9-5694-4B99-9421-EAD0D69461E0}"/>
              </a:ext>
            </a:extLst>
          </p:cNvPr>
          <p:cNvSpPr txBox="1"/>
          <p:nvPr/>
        </p:nvSpPr>
        <p:spPr>
          <a:xfrm>
            <a:off x="3882689" y="4781165"/>
            <a:ext cx="7909711" cy="1737399"/>
          </a:xfrm>
          <a:prstGeom prst="rect">
            <a:avLst/>
          </a:prstGeom>
          <a:noFill/>
        </p:spPr>
        <p:txBody>
          <a:bodyPr wrap="square" rtlCol="0">
            <a:spAutoFit/>
          </a:bodyPr>
          <a:lstStyle/>
          <a:p>
            <a:r>
              <a:rPr lang="en-US" sz="2000" b="1" dirty="0"/>
              <a:t>Decomposition of scale-dependent relationships through:</a:t>
            </a:r>
          </a:p>
          <a:p>
            <a:pPr marL="571500" indent="-571500">
              <a:lnSpc>
                <a:spcPct val="150000"/>
              </a:lnSpc>
              <a:buFont typeface="Arial" panose="020B0604020202020204" pitchFamily="34" charset="0"/>
              <a:buChar char="•"/>
            </a:pPr>
            <a:r>
              <a:rPr lang="en-US" sz="2000" b="1" dirty="0"/>
              <a:t>Explicit (spatially ordered) rarefaction</a:t>
            </a:r>
          </a:p>
          <a:p>
            <a:pPr marL="571500" indent="-571500">
              <a:lnSpc>
                <a:spcPct val="150000"/>
              </a:lnSpc>
              <a:buFont typeface="Arial" panose="020B0604020202020204" pitchFamily="34" charset="0"/>
              <a:buChar char="•"/>
            </a:pPr>
            <a:r>
              <a:rPr lang="en-US" sz="2000" b="1" dirty="0"/>
              <a:t>Random rarefaction</a:t>
            </a:r>
          </a:p>
          <a:p>
            <a:pPr marL="571500" indent="-571500">
              <a:lnSpc>
                <a:spcPct val="150000"/>
              </a:lnSpc>
              <a:buFont typeface="Arial" panose="020B0604020202020204" pitchFamily="34" charset="0"/>
              <a:buChar char="•"/>
            </a:pPr>
            <a:r>
              <a:rPr lang="en-US" sz="2000" b="1" dirty="0"/>
              <a:t>Aggregation effect</a:t>
            </a:r>
          </a:p>
        </p:txBody>
      </p:sp>
      <p:sp>
        <p:nvSpPr>
          <p:cNvPr id="34" name="Rectangle 33">
            <a:extLst>
              <a:ext uri="{FF2B5EF4-FFF2-40B4-BE49-F238E27FC236}">
                <a16:creationId xmlns:a16="http://schemas.microsoft.com/office/drawing/2014/main" id="{E0E141AF-E973-4449-A6E8-67B4F2FE5364}"/>
              </a:ext>
            </a:extLst>
          </p:cNvPr>
          <p:cNvSpPr/>
          <p:nvPr/>
        </p:nvSpPr>
        <p:spPr>
          <a:xfrm>
            <a:off x="699563" y="3779843"/>
            <a:ext cx="2899024" cy="209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4E611CBD-71DD-4B17-B665-BF643F45AFDE}"/>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083631" y="1076563"/>
            <a:ext cx="3901986" cy="3414237"/>
          </a:xfrm>
          <a:prstGeom prst="rect">
            <a:avLst/>
          </a:prstGeom>
        </p:spPr>
      </p:pic>
      <p:pic>
        <p:nvPicPr>
          <p:cNvPr id="13" name="Picture 12" descr="A close up of a map&#10;&#10;Description generated with very high confidence">
            <a:extLst>
              <a:ext uri="{FF2B5EF4-FFF2-40B4-BE49-F238E27FC236}">
                <a16:creationId xmlns:a16="http://schemas.microsoft.com/office/drawing/2014/main" id="{656B23B8-7336-4BC4-A329-783DED727CE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082149" y="1079911"/>
            <a:ext cx="3909004" cy="3420378"/>
          </a:xfrm>
          <a:prstGeom prst="rect">
            <a:avLst/>
          </a:prstGeom>
        </p:spPr>
      </p:pic>
      <p:cxnSp>
        <p:nvCxnSpPr>
          <p:cNvPr id="37" name="Straight Connector 36">
            <a:extLst>
              <a:ext uri="{FF2B5EF4-FFF2-40B4-BE49-F238E27FC236}">
                <a16:creationId xmlns:a16="http://schemas.microsoft.com/office/drawing/2014/main" id="{55C5A23D-95BB-4B38-9F98-11FAE744AAD1}"/>
              </a:ext>
            </a:extLst>
          </p:cNvPr>
          <p:cNvCxnSpPr>
            <a:cxnSpLocks/>
          </p:cNvCxnSpPr>
          <p:nvPr/>
        </p:nvCxnSpPr>
        <p:spPr>
          <a:xfrm>
            <a:off x="4527900" y="6091381"/>
            <a:ext cx="3912338" cy="0"/>
          </a:xfrm>
          <a:prstGeom prst="line">
            <a:avLst/>
          </a:prstGeom>
          <a:ln w="2857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8B35FCBD-3E1C-4CC2-A1B0-378036CE9C1F}"/>
              </a:ext>
            </a:extLst>
          </p:cNvPr>
          <p:cNvSpPr txBox="1"/>
          <p:nvPr/>
        </p:nvSpPr>
        <p:spPr>
          <a:xfrm>
            <a:off x="7820685" y="4358629"/>
            <a:ext cx="4900791"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Number of Samples</a:t>
            </a:r>
            <a:endParaRPr lang="en-US" sz="12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B35FCBD-3E1C-4CC2-A1B0-378036CE9C1F}"/>
              </a:ext>
            </a:extLst>
          </p:cNvPr>
          <p:cNvSpPr txBox="1"/>
          <p:nvPr/>
        </p:nvSpPr>
        <p:spPr>
          <a:xfrm>
            <a:off x="3435790" y="4379514"/>
            <a:ext cx="4900791"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Number of Samples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8B35FCBD-3E1C-4CC2-A1B0-378036CE9C1F}"/>
              </a:ext>
            </a:extLst>
          </p:cNvPr>
          <p:cNvSpPr txBox="1"/>
          <p:nvPr/>
        </p:nvSpPr>
        <p:spPr>
          <a:xfrm rot="16200000">
            <a:off x="5687913" y="2357323"/>
            <a:ext cx="4900791"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Net Diversity Change</a:t>
            </a:r>
            <a:endParaRPr lang="en-US" sz="12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8B35FCBD-3E1C-4CC2-A1B0-378036CE9C1F}"/>
              </a:ext>
            </a:extLst>
          </p:cNvPr>
          <p:cNvSpPr txBox="1"/>
          <p:nvPr/>
        </p:nvSpPr>
        <p:spPr>
          <a:xfrm rot="2057961">
            <a:off x="7551178" y="3018964"/>
            <a:ext cx="4900791"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Spatial rarefaction</a:t>
            </a:r>
            <a:endParaRPr lang="en-US" sz="11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8B35FCBD-3E1C-4CC2-A1B0-378036CE9C1F}"/>
              </a:ext>
            </a:extLst>
          </p:cNvPr>
          <p:cNvSpPr txBox="1"/>
          <p:nvPr/>
        </p:nvSpPr>
        <p:spPr>
          <a:xfrm rot="1934917">
            <a:off x="7187491" y="3254973"/>
            <a:ext cx="4900791"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Random rarefaction</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35FCBD-3E1C-4CC2-A1B0-378036CE9C1F}"/>
              </a:ext>
            </a:extLst>
          </p:cNvPr>
          <p:cNvSpPr txBox="1"/>
          <p:nvPr/>
        </p:nvSpPr>
        <p:spPr>
          <a:xfrm>
            <a:off x="8263987" y="1618294"/>
            <a:ext cx="4900791" cy="338554"/>
          </a:xfrm>
          <a:prstGeom prst="rect">
            <a:avLst/>
          </a:prstGeom>
          <a:noFill/>
          <a:ln w="9525">
            <a:noFill/>
          </a:ln>
        </p:spPr>
        <p:txBody>
          <a:bodyPr wrap="square" rtlCol="0">
            <a:spAutoFit/>
          </a:bodyPr>
          <a:lstStyle/>
          <a:p>
            <a:pPr algn="ctr"/>
            <a:r>
              <a:rPr lang="en-US" sz="1600" b="1" dirty="0">
                <a:solidFill>
                  <a:schemeClr val="accent6">
                    <a:lumMod val="75000"/>
                  </a:schemeClr>
                </a:solidFill>
                <a:latin typeface="Arial" panose="020B0604020202020204" pitchFamily="34" charset="0"/>
                <a:cs typeface="Arial" panose="020B0604020202020204" pitchFamily="34" charset="0"/>
              </a:rPr>
              <a:t>Aggregation effect</a:t>
            </a:r>
          </a:p>
        </p:txBody>
      </p:sp>
      <p:pic>
        <p:nvPicPr>
          <p:cNvPr id="4" name="Picture 3"/>
          <p:cNvPicPr>
            <a:picLocks noChangeAspect="1"/>
          </p:cNvPicPr>
          <p:nvPr/>
        </p:nvPicPr>
        <p:blipFill rotWithShape="1">
          <a:blip r:embed="rId12" cstate="hqprint">
            <a:extLst>
              <a:ext uri="{28A0092B-C50C-407E-A947-70E740481C1C}">
                <a14:useLocalDpi xmlns:a14="http://schemas.microsoft.com/office/drawing/2010/main" val="0"/>
              </a:ext>
            </a:extLst>
          </a:blip>
          <a:srcRect l="4598" t="376" r="-6533" b="5874"/>
          <a:stretch/>
        </p:blipFill>
        <p:spPr>
          <a:xfrm>
            <a:off x="4021153" y="1050356"/>
            <a:ext cx="4052692" cy="3285966"/>
          </a:xfrm>
          <a:prstGeom prst="rect">
            <a:avLst/>
          </a:prstGeom>
        </p:spPr>
      </p:pic>
      <p:pic>
        <p:nvPicPr>
          <p:cNvPr id="5" name="Picture 4"/>
          <p:cNvPicPr>
            <a:picLocks noChangeAspect="1"/>
          </p:cNvPicPr>
          <p:nvPr/>
        </p:nvPicPr>
        <p:blipFill rotWithShape="1">
          <a:blip r:embed="rId13" cstate="hqprint">
            <a:extLst>
              <a:ext uri="{28A0092B-C50C-407E-A947-70E740481C1C}">
                <a14:useLocalDpi xmlns:a14="http://schemas.microsoft.com/office/drawing/2010/main" val="0"/>
              </a:ext>
            </a:extLst>
          </a:blip>
          <a:srcRect l="5070" t="917" r="-5070" b="5144"/>
          <a:stretch/>
        </p:blipFill>
        <p:spPr>
          <a:xfrm>
            <a:off x="4021153" y="1050356"/>
            <a:ext cx="3971788" cy="3277038"/>
          </a:xfrm>
          <a:prstGeom prst="rect">
            <a:avLst/>
          </a:prstGeom>
        </p:spPr>
      </p:pic>
      <p:sp>
        <p:nvSpPr>
          <p:cNvPr id="32" name="TextBox 31">
            <a:extLst>
              <a:ext uri="{FF2B5EF4-FFF2-40B4-BE49-F238E27FC236}">
                <a16:creationId xmlns:a16="http://schemas.microsoft.com/office/drawing/2014/main" id="{8B35FCBD-3E1C-4CC2-A1B0-378036CE9C1F}"/>
              </a:ext>
            </a:extLst>
          </p:cNvPr>
          <p:cNvSpPr txBox="1"/>
          <p:nvPr/>
        </p:nvSpPr>
        <p:spPr>
          <a:xfrm>
            <a:off x="4308769" y="1213494"/>
            <a:ext cx="4900791" cy="307777"/>
          </a:xfrm>
          <a:prstGeom prst="rect">
            <a:avLst/>
          </a:prstGeom>
          <a:noFill/>
        </p:spPr>
        <p:txBody>
          <a:bodyPr wrap="square" rtlCol="0">
            <a:spAutoFit/>
          </a:bodyPr>
          <a:lstStyle/>
          <a:p>
            <a:pPr algn="ctr"/>
            <a:r>
              <a:rPr lang="en-US" sz="1400" dirty="0">
                <a:solidFill>
                  <a:srgbClr val="FF5050"/>
                </a:solidFill>
                <a:latin typeface="Arial" panose="020B0604020202020204" pitchFamily="34" charset="0"/>
                <a:cs typeface="Arial" panose="020B0604020202020204" pitchFamily="34" charset="0"/>
              </a:rPr>
              <a:t>Control (1)</a:t>
            </a:r>
            <a:endParaRPr lang="en-US" sz="1100" dirty="0">
              <a:solidFill>
                <a:srgbClr val="FF505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B35FCBD-3E1C-4CC2-A1B0-378036CE9C1F}"/>
              </a:ext>
            </a:extLst>
          </p:cNvPr>
          <p:cNvSpPr txBox="1"/>
          <p:nvPr/>
        </p:nvSpPr>
        <p:spPr>
          <a:xfrm>
            <a:off x="4308769" y="2529024"/>
            <a:ext cx="4900791" cy="307777"/>
          </a:xfrm>
          <a:prstGeom prst="rect">
            <a:avLst/>
          </a:prstGeom>
          <a:noFill/>
        </p:spPr>
        <p:txBody>
          <a:bodyPr wrap="square" rtlCol="0">
            <a:spAutoFit/>
          </a:bodyPr>
          <a:lstStyle/>
          <a:p>
            <a:pPr algn="ctr"/>
            <a:r>
              <a:rPr lang="en-US" sz="1400" dirty="0">
                <a:solidFill>
                  <a:srgbClr val="009999"/>
                </a:solidFill>
                <a:latin typeface="Arial" panose="020B0604020202020204" pitchFamily="34" charset="0"/>
                <a:cs typeface="Arial" panose="020B0604020202020204" pitchFamily="34" charset="0"/>
              </a:rPr>
              <a:t>+ Nitrogen (2)</a:t>
            </a:r>
            <a:endParaRPr lang="en-US" sz="1100" dirty="0">
              <a:solidFill>
                <a:srgbClr val="009999"/>
              </a:solidFill>
              <a:latin typeface="Arial" panose="020B0604020202020204" pitchFamily="34" charset="0"/>
              <a:cs typeface="Arial" panose="020B0604020202020204" pitchFamily="34" charset="0"/>
            </a:endParaRPr>
          </a:p>
        </p:txBody>
      </p:sp>
      <p:cxnSp>
        <p:nvCxnSpPr>
          <p:cNvPr id="8" name="Straight Connector 7"/>
          <p:cNvCxnSpPr/>
          <p:nvPr/>
        </p:nvCxnSpPr>
        <p:spPr>
          <a:xfrm>
            <a:off x="5793740" y="3567760"/>
            <a:ext cx="45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80799" y="3891654"/>
            <a:ext cx="4572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8B35FCBD-3E1C-4CC2-A1B0-378036CE9C1F}"/>
              </a:ext>
            </a:extLst>
          </p:cNvPr>
          <p:cNvSpPr txBox="1"/>
          <p:nvPr/>
        </p:nvSpPr>
        <p:spPr>
          <a:xfrm>
            <a:off x="6090852" y="3409870"/>
            <a:ext cx="1854396"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Spatial rarefaction</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B35FCBD-3E1C-4CC2-A1B0-378036CE9C1F}"/>
              </a:ext>
            </a:extLst>
          </p:cNvPr>
          <p:cNvSpPr txBox="1"/>
          <p:nvPr/>
        </p:nvSpPr>
        <p:spPr>
          <a:xfrm>
            <a:off x="6187951" y="3725651"/>
            <a:ext cx="1772775"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Random rarefaction</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E3C206D-3934-4DF8-BC88-17CD2E92646C}"/>
              </a:ext>
            </a:extLst>
          </p:cNvPr>
          <p:cNvSpPr/>
          <p:nvPr/>
        </p:nvSpPr>
        <p:spPr>
          <a:xfrm rot="5400000">
            <a:off x="1054742" y="4352500"/>
            <a:ext cx="5090796" cy="321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A2CEC44-AF3E-446D-9A9F-64D70D90291F}"/>
              </a:ext>
            </a:extLst>
          </p:cNvPr>
          <p:cNvSpPr/>
          <p:nvPr/>
        </p:nvSpPr>
        <p:spPr>
          <a:xfrm>
            <a:off x="536766" y="6685886"/>
            <a:ext cx="2899024" cy="209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D3DB71EB-8D09-483E-9674-9D50ADAA7389}"/>
              </a:ext>
            </a:extLst>
          </p:cNvPr>
          <p:cNvSpPr txBox="1">
            <a:spLocks/>
          </p:cNvSpPr>
          <p:nvPr/>
        </p:nvSpPr>
        <p:spPr>
          <a:xfrm>
            <a:off x="219051" y="59236"/>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latin typeface="Arial" panose="020B0604020202020204" pitchFamily="34" charset="0"/>
              <a:cs typeface="Arial" panose="020B0604020202020204" pitchFamily="34" charset="0"/>
            </a:endParaRPr>
          </a:p>
        </p:txBody>
      </p:sp>
      <p:sp>
        <p:nvSpPr>
          <p:cNvPr id="53" name="Title 1">
            <a:extLst>
              <a:ext uri="{FF2B5EF4-FFF2-40B4-BE49-F238E27FC236}">
                <a16:creationId xmlns:a16="http://schemas.microsoft.com/office/drawing/2014/main" id="{6ABA1FB3-4239-48FD-8892-9CF3EFA2A416}"/>
              </a:ext>
            </a:extLst>
          </p:cNvPr>
          <p:cNvSpPr txBox="1">
            <a:spLocks/>
          </p:cNvSpPr>
          <p:nvPr/>
        </p:nvSpPr>
        <p:spPr>
          <a:xfrm>
            <a:off x="301309" y="72037"/>
            <a:ext cx="10413074"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Quantifying change in spatial patterns</a:t>
            </a:r>
          </a:p>
        </p:txBody>
      </p:sp>
      <p:sp>
        <p:nvSpPr>
          <p:cNvPr id="43" name="TextBox 42">
            <a:extLst>
              <a:ext uri="{FF2B5EF4-FFF2-40B4-BE49-F238E27FC236}">
                <a16:creationId xmlns:a16="http://schemas.microsoft.com/office/drawing/2014/main" id="{8B35FCBD-3E1C-4CC2-A1B0-378036CE9C1F}"/>
              </a:ext>
            </a:extLst>
          </p:cNvPr>
          <p:cNvSpPr txBox="1"/>
          <p:nvPr/>
        </p:nvSpPr>
        <p:spPr>
          <a:xfrm rot="16200000">
            <a:off x="1314747" y="2524061"/>
            <a:ext cx="4900791"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Species Richness</a:t>
            </a:r>
            <a:endParaRPr lang="en-US" sz="12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2242205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xEl>
                                              <p:pRg st="3" end="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7" grpId="0"/>
      <p:bldP spid="30" grpId="0"/>
      <p:bldP spid="32" grpId="0"/>
      <p:bldP spid="36" grpId="0"/>
      <p:bldP spid="41" grpId="0"/>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1033F1-2400-4319-B133-7570733ED881}"/>
              </a:ext>
            </a:extLst>
          </p:cNvPr>
          <p:cNvSpPr>
            <a:spLocks noGrp="1"/>
          </p:cNvSpPr>
          <p:nvPr>
            <p:ph type="title"/>
          </p:nvPr>
        </p:nvSpPr>
        <p:spPr>
          <a:xfrm>
            <a:off x="838200" y="365125"/>
            <a:ext cx="10515600" cy="1325563"/>
          </a:xfrm>
        </p:spPr>
        <p:txBody>
          <a:bodyPr/>
          <a:lstStyle/>
          <a:p>
            <a:endParaRPr lang="en-US"/>
          </a:p>
        </p:txBody>
      </p:sp>
      <p:pic>
        <p:nvPicPr>
          <p:cNvPr id="1026" name="Picture 2" descr="https://lh3.googleusercontent.com/HrWeN1hZWzau4tMeqB5xTLkGVSayMV7ikM3Nyq2_67PPBwQipfoX3OuuUWS6ORQEWNU6ZUrywylmLDURGnA6iO2qH0V1jeIc4v2R5DXcXYAaYZewXJOUkDEwvh4JH-xVE5p8wV8XIRzM5EiXZCRLgyhaglTVloO1Ynt79Tbnb4t1ZI8xpuWrknNfRLLOuBXQ5LgvgtkLcnJyLGfdy6ENiYdeZAOr_eq-X8cLZMLrxYtJXWheeESa_vdl7YWPAkiF5vYOEYQho2oUviD7OUkOyAq6W4IMBylfvTE8UvG2OVo5my42yqaOW_EihrjIfXO9SkkU93J21HeFR92CVwdXvjfBWHtZY4ayIbLSrgH86nRwTxzBD9FIukeAj8ecw-mQBJSwqhW1nbYJPbBlqWYKgkQp8qhUcPLjGUCAfjF0CCBKVlE64TedM-fjTEXl7xyCMOFLwG8Cx3dlgzGJCt_1fWQjyDnMMTr2wdV7xIB5sBNz6uiRvRpXOdnR1EEEX7fRO8NcqxcPqsrb62lkML7hNsQR_diWb-wP0sUmNvKwADMq5olxpUJr93YkZhhdWasa6TZPUkZeJH1Jpdq5vQw-R1cpNIz8UN-AdrI-7kQ=w1888-h971-no">
            <a:extLst>
              <a:ext uri="{FF2B5EF4-FFF2-40B4-BE49-F238E27FC236}">
                <a16:creationId xmlns:a16="http://schemas.microsoft.com/office/drawing/2014/main" id="{891F6B00-371D-46B0-BE2F-5AAD3BD3D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green field&#10;&#10;Description generated with very high confidence">
            <a:extLst>
              <a:ext uri="{FF2B5EF4-FFF2-40B4-BE49-F238E27FC236}">
                <a16:creationId xmlns:a16="http://schemas.microsoft.com/office/drawing/2014/main" id="{40B4C220-A431-47B3-AEC8-AD0B4F103550}"/>
              </a:ext>
            </a:extLst>
          </p:cNvPr>
          <p:cNvPicPr>
            <a:picLocks noChangeAspect="1"/>
          </p:cNvPicPr>
          <p:nvPr/>
        </p:nvPicPr>
        <p:blipFill rotWithShape="1">
          <a:blip r:embed="rId5">
            <a:extLst>
              <a:ext uri="{28A0092B-C50C-407E-A947-70E740481C1C}">
                <a14:useLocalDpi xmlns:a14="http://schemas.microsoft.com/office/drawing/2010/main" val="0"/>
              </a:ext>
            </a:extLst>
          </a:blip>
          <a:srcRect t="6463" b="25805"/>
          <a:stretch/>
        </p:blipFill>
        <p:spPr>
          <a:xfrm>
            <a:off x="6842509" y="1384519"/>
            <a:ext cx="4691588" cy="4665141"/>
          </a:xfrm>
          <a:prstGeom prst="ellipse">
            <a:avLst/>
          </a:prstGeom>
          <a:ln w="190500" cap="rnd">
            <a:solidFill>
              <a:schemeClr val="tx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0" name="Picture 9" descr="A group of people in a field&#10;&#10;Description generated with very high confidence">
            <a:extLst>
              <a:ext uri="{FF2B5EF4-FFF2-40B4-BE49-F238E27FC236}">
                <a16:creationId xmlns:a16="http://schemas.microsoft.com/office/drawing/2014/main" id="{43252BD2-9DD1-414F-9615-BE156CB65D75}"/>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303" t="-2009" r="-2303" b="-2009"/>
          <a:stretch/>
        </p:blipFill>
        <p:spPr>
          <a:xfrm>
            <a:off x="674589" y="1384519"/>
            <a:ext cx="4691588" cy="4665142"/>
          </a:xfrm>
          <a:prstGeom prst="ellipse">
            <a:avLst/>
          </a:prstGeom>
          <a:ln w="190500" cap="rnd">
            <a:solidFill>
              <a:schemeClr val="tx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2" name="TextBox 11">
            <a:extLst>
              <a:ext uri="{FF2B5EF4-FFF2-40B4-BE49-F238E27FC236}">
                <a16:creationId xmlns:a16="http://schemas.microsoft.com/office/drawing/2014/main" id="{CA5B7AE5-4968-41FB-96AA-1DD146311E3A}"/>
              </a:ext>
            </a:extLst>
          </p:cNvPr>
          <p:cNvSpPr txBox="1"/>
          <p:nvPr/>
        </p:nvSpPr>
        <p:spPr>
          <a:xfrm>
            <a:off x="2078366" y="3238451"/>
            <a:ext cx="3962400" cy="707886"/>
          </a:xfrm>
          <a:prstGeom prst="rect">
            <a:avLst/>
          </a:prstGeom>
          <a:noFill/>
        </p:spPr>
        <p:txBody>
          <a:bodyPr wrap="square" rtlCol="0">
            <a:spAutoFit/>
          </a:bodyPr>
          <a:lstStyle/>
          <a:p>
            <a:r>
              <a:rPr lang="en-US" sz="4000" b="1" dirty="0">
                <a:ln>
                  <a:solidFill>
                    <a:schemeClr val="tx1"/>
                  </a:solidFill>
                </a:ln>
                <a:solidFill>
                  <a:schemeClr val="bg1"/>
                </a:solidFill>
                <a:latin typeface="Arial" panose="020B0604020202020204" pitchFamily="34" charset="0"/>
                <a:cs typeface="Arial" panose="020B0604020202020204" pitchFamily="34" charset="0"/>
              </a:rPr>
              <a:t>Control</a:t>
            </a:r>
          </a:p>
        </p:txBody>
      </p:sp>
      <p:sp>
        <p:nvSpPr>
          <p:cNvPr id="14" name="TextBox 13">
            <a:extLst>
              <a:ext uri="{FF2B5EF4-FFF2-40B4-BE49-F238E27FC236}">
                <a16:creationId xmlns:a16="http://schemas.microsoft.com/office/drawing/2014/main" id="{508A7151-1AF2-4831-8349-F6B95D2A0AB7}"/>
              </a:ext>
            </a:extLst>
          </p:cNvPr>
          <p:cNvSpPr txBox="1"/>
          <p:nvPr/>
        </p:nvSpPr>
        <p:spPr>
          <a:xfrm>
            <a:off x="7772403" y="3238451"/>
            <a:ext cx="3962400" cy="707886"/>
          </a:xfrm>
          <a:prstGeom prst="rect">
            <a:avLst/>
          </a:prstGeom>
          <a:noFill/>
        </p:spPr>
        <p:txBody>
          <a:bodyPr wrap="square" rtlCol="0">
            <a:spAutoFit/>
          </a:bodyPr>
          <a:lstStyle/>
          <a:p>
            <a:r>
              <a:rPr lang="en-US" sz="4000" b="1" dirty="0">
                <a:ln>
                  <a:solidFill>
                    <a:schemeClr val="tx1"/>
                  </a:solidFill>
                </a:ln>
                <a:solidFill>
                  <a:schemeClr val="bg1"/>
                </a:solidFill>
                <a:latin typeface="Arial" panose="020B0604020202020204" pitchFamily="34" charset="0"/>
                <a:cs typeface="Arial" panose="020B0604020202020204" pitchFamily="34" charset="0"/>
              </a:rPr>
              <a:t>+ Nitrogen</a:t>
            </a:r>
          </a:p>
        </p:txBody>
      </p:sp>
      <p:sp>
        <p:nvSpPr>
          <p:cNvPr id="15" name="TextBox 14">
            <a:extLst>
              <a:ext uri="{FF2B5EF4-FFF2-40B4-BE49-F238E27FC236}">
                <a16:creationId xmlns:a16="http://schemas.microsoft.com/office/drawing/2014/main" id="{FC13F706-E7E3-4F76-80F8-A4ABBD79A3A3}"/>
              </a:ext>
            </a:extLst>
          </p:cNvPr>
          <p:cNvSpPr txBox="1"/>
          <p:nvPr/>
        </p:nvSpPr>
        <p:spPr>
          <a:xfrm>
            <a:off x="2428012" y="160680"/>
            <a:ext cx="8336970" cy="830997"/>
          </a:xfrm>
          <a:prstGeom prst="rect">
            <a:avLst/>
          </a:prstGeom>
          <a:noFill/>
        </p:spPr>
        <p:txBody>
          <a:bodyPr wrap="square" rtlCol="0">
            <a:spAutoFit/>
          </a:bodyPr>
          <a:lstStyle/>
          <a:p>
            <a:r>
              <a:rPr lang="en-US" sz="4800" b="1" dirty="0">
                <a:ln>
                  <a:solidFill>
                    <a:schemeClr val="tx1"/>
                  </a:solidFill>
                </a:ln>
                <a:solidFill>
                  <a:schemeClr val="bg1"/>
                </a:solidFill>
              </a:rPr>
              <a:t>California Annual Grasslands</a:t>
            </a:r>
          </a:p>
        </p:txBody>
      </p:sp>
    </p:spTree>
    <p:custDataLst>
      <p:tags r:id="rId1"/>
    </p:custDataLst>
    <p:extLst>
      <p:ext uri="{BB962C8B-B14F-4D97-AF65-F5344CB8AC3E}">
        <p14:creationId xmlns:p14="http://schemas.microsoft.com/office/powerpoint/2010/main" val="32852875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claughlin natural reserve">
            <a:extLst>
              <a:ext uri="{FF2B5EF4-FFF2-40B4-BE49-F238E27FC236}">
                <a16:creationId xmlns:a16="http://schemas.microsoft.com/office/drawing/2014/main" id="{D5E7B268-D23C-4907-A9FC-1EF0E6A2C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253CF6-06C7-4500-81C9-1856E97ADA68}"/>
              </a:ext>
            </a:extLst>
          </p:cNvPr>
          <p:cNvSpPr/>
          <p:nvPr/>
        </p:nvSpPr>
        <p:spPr>
          <a:xfrm>
            <a:off x="-142240" y="642314"/>
            <a:ext cx="12456160" cy="5440433"/>
          </a:xfrm>
          <a:prstGeom prst="rect">
            <a:avLst/>
          </a:prstGeom>
          <a:solidFill>
            <a:srgbClr val="D1D1D1">
              <a:alpha val="86000"/>
            </a:srgb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a:t>
            </a:r>
          </a:p>
        </p:txBody>
      </p:sp>
      <p:sp>
        <p:nvSpPr>
          <p:cNvPr id="3" name="TextBox 2">
            <a:extLst>
              <a:ext uri="{FF2B5EF4-FFF2-40B4-BE49-F238E27FC236}">
                <a16:creationId xmlns:a16="http://schemas.microsoft.com/office/drawing/2014/main" id="{104470FD-68E5-4EFA-A11D-D7F6E7E3394E}"/>
              </a:ext>
            </a:extLst>
          </p:cNvPr>
          <p:cNvSpPr txBox="1"/>
          <p:nvPr/>
        </p:nvSpPr>
        <p:spPr>
          <a:xfrm>
            <a:off x="650920" y="1012297"/>
            <a:ext cx="10660546" cy="4647426"/>
          </a:xfrm>
          <a:prstGeom prst="rect">
            <a:avLst/>
          </a:prstGeom>
          <a:noFill/>
        </p:spPr>
        <p:txBody>
          <a:bodyPr wrap="square" rtlCol="0">
            <a:spAutoFit/>
          </a:bodyPr>
          <a:lstStyle/>
          <a:p>
            <a:pPr algn="ctr"/>
            <a:r>
              <a:rPr lang="en-US" sz="4800" b="1" dirty="0">
                <a:latin typeface="Arial" panose="020B0604020202020204" pitchFamily="34" charset="0"/>
                <a:cs typeface="Arial" panose="020B0604020202020204" pitchFamily="34" charset="0"/>
              </a:rPr>
              <a:t>Questions</a:t>
            </a:r>
          </a:p>
          <a:p>
            <a:pPr algn="ctr"/>
            <a:endParaRPr lang="en-US" sz="2400" b="1" dirty="0">
              <a:latin typeface="Arial" panose="020B0604020202020204" pitchFamily="34" charset="0"/>
              <a:cs typeface="Arial" panose="020B0604020202020204" pitchFamily="34" charset="0"/>
            </a:endParaRPr>
          </a:p>
          <a:p>
            <a:pPr marL="571500" indent="-571500" algn="ctr">
              <a:buFont typeface="Arial" panose="020B0604020202020204" pitchFamily="34" charset="0"/>
              <a:buChar char="•"/>
            </a:pPr>
            <a:r>
              <a:rPr lang="en-US" sz="2800" b="1" dirty="0">
                <a:latin typeface="Arial" panose="020B0604020202020204" pitchFamily="34" charset="0"/>
                <a:cs typeface="Arial" panose="020B0604020202020204" pitchFamily="34" charset="0"/>
              </a:rPr>
              <a:t>How do choices of sampling scale affect our interpretation of nitrogen driven biodiversity change?</a:t>
            </a:r>
          </a:p>
          <a:p>
            <a:pPr algn="ctr"/>
            <a:r>
              <a:rPr lang="en-US" sz="3200" b="1" dirty="0">
                <a:latin typeface="Arial" panose="020B0604020202020204" pitchFamily="34" charset="0"/>
                <a:cs typeface="Arial" panose="020B0604020202020204" pitchFamily="34" charset="0"/>
              </a:rPr>
              <a:t> </a:t>
            </a:r>
          </a:p>
          <a:p>
            <a:pPr marL="571500" indent="-571500" algn="ctr">
              <a:buFont typeface="Arial" panose="020B0604020202020204" pitchFamily="34" charset="0"/>
              <a:buChar char="•"/>
            </a:pPr>
            <a:r>
              <a:rPr lang="en-US" sz="2800" b="1" dirty="0">
                <a:latin typeface="Arial" panose="020B0604020202020204" pitchFamily="34" charset="0"/>
                <a:cs typeface="Arial" panose="020B0604020202020204" pitchFamily="34" charset="0"/>
              </a:rPr>
              <a:t>How do scale-effect relationships vary with use of species richness or abundance-weighted diversity metrics?</a:t>
            </a:r>
          </a:p>
          <a:p>
            <a:pPr algn="ctr"/>
            <a:endParaRPr lang="en-US" sz="2000" b="1" dirty="0">
              <a:latin typeface="Arial" panose="020B0604020202020204" pitchFamily="34" charset="0"/>
              <a:cs typeface="Arial" panose="020B0604020202020204" pitchFamily="34" charset="0"/>
            </a:endParaRPr>
          </a:p>
          <a:p>
            <a:pPr marL="571500" indent="-571500" algn="ctr">
              <a:buFont typeface="Arial" panose="020B0604020202020204" pitchFamily="34" charset="0"/>
              <a:buChar char="•"/>
            </a:pPr>
            <a:r>
              <a:rPr lang="en-US" sz="3200" b="1"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Does N enrichment have a spatially homogenizing effect on diversity?</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60723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829FB806-7F31-47A5-825A-6EC2CFDD2608}"/>
              </a:ext>
            </a:extLst>
          </p:cNvPr>
          <p:cNvSpPr>
            <a:spLocks noGrp="1"/>
          </p:cNvSpPr>
          <p:nvPr>
            <p:ph type="title"/>
          </p:nvPr>
        </p:nvSpPr>
        <p:spPr>
          <a:xfrm>
            <a:off x="104563" y="-120978"/>
            <a:ext cx="9722717" cy="1061319"/>
          </a:xfrm>
        </p:spPr>
        <p:txBody>
          <a:bodyPr>
            <a:normAutofit/>
          </a:bodyPr>
          <a:lstStyle/>
          <a:p>
            <a:r>
              <a:rPr lang="en-US" sz="4000" b="1" dirty="0">
                <a:latin typeface="Arial" panose="020B0604020202020204" pitchFamily="34" charset="0"/>
                <a:cs typeface="Arial" panose="020B0604020202020204" pitchFamily="34" charset="0"/>
              </a:rPr>
              <a:t>Study Design</a:t>
            </a:r>
          </a:p>
        </p:txBody>
      </p:sp>
      <p:sp>
        <p:nvSpPr>
          <p:cNvPr id="88" name="TextBox 87">
            <a:extLst>
              <a:ext uri="{FF2B5EF4-FFF2-40B4-BE49-F238E27FC236}">
                <a16:creationId xmlns:a16="http://schemas.microsoft.com/office/drawing/2014/main" id="{68990698-4790-42B1-A93A-3E13A5AF25D7}"/>
              </a:ext>
            </a:extLst>
          </p:cNvPr>
          <p:cNvSpPr txBox="1"/>
          <p:nvPr/>
        </p:nvSpPr>
        <p:spPr>
          <a:xfrm>
            <a:off x="5650" y="758943"/>
            <a:ext cx="6499309" cy="6247864"/>
          </a:xfrm>
          <a:prstGeom prst="rect">
            <a:avLst/>
          </a:prstGeom>
          <a:noFill/>
        </p:spPr>
        <p:txBody>
          <a:bodyPr wrap="square" rtlCol="0">
            <a:spAutoFit/>
          </a:bodyPr>
          <a:lstStyle/>
          <a:p>
            <a:pPr marL="342900" indent="-342900">
              <a:buFont typeface="Arial" panose="020B0604020202020204" pitchFamily="34" charset="0"/>
              <a:buChar char="•"/>
            </a:pPr>
            <a:r>
              <a:rPr lang="en-US" sz="2800" b="1" dirty="0"/>
              <a:t>3 Sites</a:t>
            </a:r>
          </a:p>
          <a:p>
            <a:endParaRPr lang="en-US" dirty="0"/>
          </a:p>
          <a:p>
            <a:pPr marL="342900" indent="-342900">
              <a:buFont typeface="Arial" panose="020B0604020202020204" pitchFamily="34" charset="0"/>
              <a:buChar char="•"/>
            </a:pPr>
            <a:r>
              <a:rPr lang="en-US" sz="2800" b="1" dirty="0"/>
              <a:t>4 blocks per site (12 blocks total)</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2800" b="1" dirty="0"/>
              <a:t>2 paired plots per block (24 plots total)</a:t>
            </a:r>
          </a:p>
          <a:p>
            <a:pPr marL="800100" lvl="1" indent="-342900">
              <a:buFont typeface="Arial" panose="020B0604020202020204" pitchFamily="34" charset="0"/>
              <a:buChar char="•"/>
            </a:pPr>
            <a:r>
              <a:rPr lang="en-US" sz="2400" dirty="0"/>
              <a:t>Plot area 100m</a:t>
            </a:r>
            <a:r>
              <a:rPr lang="en-US" sz="2400" baseline="30000" dirty="0"/>
              <a:t>2 </a:t>
            </a:r>
            <a:r>
              <a:rPr lang="en-US" sz="2400" dirty="0"/>
              <a:t>(10m x 10m)</a:t>
            </a:r>
          </a:p>
          <a:p>
            <a:pPr lvl="1"/>
            <a:endParaRPr lang="en-US" dirty="0"/>
          </a:p>
          <a:p>
            <a:pPr marL="342900" indent="-342900">
              <a:buFont typeface="Arial" panose="020B0604020202020204" pitchFamily="34" charset="0"/>
              <a:buChar char="•"/>
            </a:pPr>
            <a:r>
              <a:rPr lang="en-US" sz="2800" b="1" dirty="0"/>
              <a:t>64 sampling subplots per block</a:t>
            </a:r>
          </a:p>
          <a:p>
            <a:pPr marL="800100" lvl="1" indent="-342900">
              <a:buFont typeface="Arial" panose="020B0604020202020204" pitchFamily="34" charset="0"/>
              <a:buChar char="•"/>
            </a:pPr>
            <a:r>
              <a:rPr lang="en-US" sz="2400" dirty="0"/>
              <a:t>Subplot area .25m</a:t>
            </a:r>
            <a:r>
              <a:rPr lang="en-US" sz="2400" baseline="30000" dirty="0"/>
              <a:t>2</a:t>
            </a:r>
            <a:r>
              <a:rPr lang="en-US" sz="2400" dirty="0"/>
              <a:t> (.5m x .5m)</a:t>
            </a:r>
          </a:p>
          <a:p>
            <a:pPr marL="800100" lvl="1" indent="-342900">
              <a:buFont typeface="Arial" panose="020B0604020202020204" pitchFamily="34" charset="0"/>
              <a:buChar char="•"/>
            </a:pPr>
            <a:r>
              <a:rPr lang="en-US" sz="2400" dirty="0"/>
              <a:t>1m interval between subplots</a:t>
            </a:r>
          </a:p>
          <a:p>
            <a:pPr marL="800100" lvl="1" indent="-342900">
              <a:buFont typeface="Arial" panose="020B0604020202020204" pitchFamily="34" charset="0"/>
              <a:buChar char="•"/>
            </a:pPr>
            <a:r>
              <a:rPr lang="en-US" sz="2400" dirty="0"/>
              <a:t>Sampling extent 64m</a:t>
            </a:r>
            <a:r>
              <a:rPr lang="en-US" sz="2400" baseline="30000" dirty="0"/>
              <a:t>2</a:t>
            </a:r>
            <a:r>
              <a:rPr lang="en-US" sz="2400" dirty="0"/>
              <a:t> (8m x 8m)</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sz="2800" b="1" dirty="0"/>
              <a:t>Fertilization treatment</a:t>
            </a:r>
          </a:p>
          <a:p>
            <a:pPr marL="800100" lvl="1" indent="-342900">
              <a:buFont typeface="Arial" panose="020B0604020202020204" pitchFamily="34" charset="0"/>
              <a:buChar char="•"/>
            </a:pPr>
            <a:r>
              <a:rPr lang="en-US" sz="2400" dirty="0"/>
              <a:t>Randomly assigned to 1 plot per block</a:t>
            </a:r>
            <a:endParaRPr lang="en-US" sz="3200" dirty="0"/>
          </a:p>
          <a:p>
            <a:pPr marL="800100" lvl="1" indent="-342900">
              <a:buFont typeface="Arial" panose="020B0604020202020204" pitchFamily="34" charset="0"/>
              <a:buChar char="•"/>
            </a:pPr>
            <a:r>
              <a:rPr lang="en-US" sz="2400" dirty="0"/>
              <a:t>Slow-release urea fertilizer, 10g N/m</a:t>
            </a:r>
            <a:r>
              <a:rPr lang="en-US" sz="2400" baseline="30000" dirty="0"/>
              <a:t>2</a:t>
            </a:r>
          </a:p>
          <a:p>
            <a:pPr marL="800100" lvl="1" indent="-342900">
              <a:buFont typeface="Arial" panose="020B0604020202020204" pitchFamily="34" charset="0"/>
              <a:buChar char="•"/>
            </a:pPr>
            <a:r>
              <a:rPr lang="en-US" sz="2400" dirty="0"/>
              <a:t>Applied in January – February 2017, 2018</a:t>
            </a:r>
          </a:p>
          <a:p>
            <a:pPr marL="800100" lvl="1" indent="-342900">
              <a:buFont typeface="Arial" panose="020B0604020202020204" pitchFamily="34" charset="0"/>
              <a:buChar char="•"/>
            </a:pPr>
            <a:endParaRPr lang="en-US" sz="2000" b="1" dirty="0"/>
          </a:p>
        </p:txBody>
      </p:sp>
      <p:grpSp>
        <p:nvGrpSpPr>
          <p:cNvPr id="74" name="Group 73">
            <a:extLst>
              <a:ext uri="{FF2B5EF4-FFF2-40B4-BE49-F238E27FC236}">
                <a16:creationId xmlns:a16="http://schemas.microsoft.com/office/drawing/2014/main" id="{C2F9FE8B-AF9B-4027-884F-44E5F8131370}"/>
              </a:ext>
            </a:extLst>
          </p:cNvPr>
          <p:cNvGrpSpPr/>
          <p:nvPr/>
        </p:nvGrpSpPr>
        <p:grpSpPr>
          <a:xfrm>
            <a:off x="6276385" y="825203"/>
            <a:ext cx="6105525" cy="5207593"/>
            <a:chOff x="4602332" y="248574"/>
            <a:chExt cx="7211574" cy="6490037"/>
          </a:xfrm>
        </p:grpSpPr>
        <p:pic>
          <p:nvPicPr>
            <p:cNvPr id="75" name="Picture 12">
              <a:extLst>
                <a:ext uri="{FF2B5EF4-FFF2-40B4-BE49-F238E27FC236}">
                  <a16:creationId xmlns:a16="http://schemas.microsoft.com/office/drawing/2014/main" id="{A03CB37A-4985-42ED-9AB7-C2EFDF2CCC88}"/>
                </a:ext>
              </a:extLst>
            </p:cNvPr>
            <p:cNvPicPr>
              <a:picLocks noChangeAspect="1"/>
            </p:cNvPicPr>
            <p:nvPr/>
          </p:nvPicPr>
          <p:blipFill>
            <a:blip r:embed="rId3">
              <a:extLst>
                <a:ext uri="{28A0092B-C50C-407E-A947-70E740481C1C}">
                  <a14:useLocalDpi xmlns:a14="http://schemas.microsoft.com/office/drawing/2010/main" val="0"/>
                </a:ext>
              </a:extLst>
            </a:blip>
            <a:srcRect l="21500" t="3999" r="3400" b="19067"/>
            <a:stretch>
              <a:fillRect/>
            </a:stretch>
          </p:blipFill>
          <p:spPr bwMode="auto">
            <a:xfrm>
              <a:off x="4709567" y="937700"/>
              <a:ext cx="7104339" cy="580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13">
              <a:extLst>
                <a:ext uri="{FF2B5EF4-FFF2-40B4-BE49-F238E27FC236}">
                  <a16:creationId xmlns:a16="http://schemas.microsoft.com/office/drawing/2014/main" id="{1575454D-2AB2-430A-A603-7AF8BA31ABB2}"/>
                </a:ext>
              </a:extLst>
            </p:cNvPr>
            <p:cNvSpPr txBox="1">
              <a:spLocks noChangeArrowheads="1"/>
            </p:cNvSpPr>
            <p:nvPr/>
          </p:nvSpPr>
          <p:spPr bwMode="auto">
            <a:xfrm>
              <a:off x="4602332" y="248574"/>
              <a:ext cx="7109075" cy="86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endParaRPr lang="en-US" altLang="en-US" dirty="0"/>
            </a:p>
          </p:txBody>
        </p:sp>
        <p:sp>
          <p:nvSpPr>
            <p:cNvPr id="77" name="Rectangle 14">
              <a:extLst>
                <a:ext uri="{FF2B5EF4-FFF2-40B4-BE49-F238E27FC236}">
                  <a16:creationId xmlns:a16="http://schemas.microsoft.com/office/drawing/2014/main" id="{323D36BA-A871-4245-B4CB-180C20F968CC}"/>
                </a:ext>
              </a:extLst>
            </p:cNvPr>
            <p:cNvSpPr>
              <a:spLocks noChangeArrowheads="1"/>
            </p:cNvSpPr>
            <p:nvPr/>
          </p:nvSpPr>
          <p:spPr bwMode="auto">
            <a:xfrm>
              <a:off x="10972108" y="1693515"/>
              <a:ext cx="797302" cy="1742146"/>
            </a:xfrm>
            <a:prstGeom prst="rect">
              <a:avLst/>
            </a:prstGeom>
            <a:solidFill>
              <a:srgbClr val="FFFFFF"/>
            </a:solidFill>
            <a:ln w="12700" algn="ctr">
              <a:solidFill>
                <a:srgbClr val="FFFFFF"/>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66ECB8C0-C52C-419A-8450-AFF0FD7E0C99}"/>
                </a:ext>
              </a:extLst>
            </p:cNvPr>
            <p:cNvSpPr/>
            <p:nvPr/>
          </p:nvSpPr>
          <p:spPr>
            <a:xfrm>
              <a:off x="9046346" y="1761545"/>
              <a:ext cx="1677879" cy="1742146"/>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4553F9C-8B82-46D5-ADE7-49BFB2C3672C}"/>
                </a:ext>
              </a:extLst>
            </p:cNvPr>
            <p:cNvSpPr/>
            <p:nvPr/>
          </p:nvSpPr>
          <p:spPr>
            <a:xfrm>
              <a:off x="9107463" y="182734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6664469-BCB2-441C-944C-979DE2269F8C}"/>
                </a:ext>
              </a:extLst>
            </p:cNvPr>
            <p:cNvSpPr/>
            <p:nvPr/>
          </p:nvSpPr>
          <p:spPr>
            <a:xfrm>
              <a:off x="9308345" y="182734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41452DF-F7C6-4DF0-8CBA-187EBD118EEA}"/>
                </a:ext>
              </a:extLst>
            </p:cNvPr>
            <p:cNvSpPr/>
            <p:nvPr/>
          </p:nvSpPr>
          <p:spPr>
            <a:xfrm>
              <a:off x="9516041"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854986B-3B6D-4BD8-BD42-0D6F5AC7B2CB}"/>
                </a:ext>
              </a:extLst>
            </p:cNvPr>
            <p:cNvSpPr/>
            <p:nvPr/>
          </p:nvSpPr>
          <p:spPr>
            <a:xfrm>
              <a:off x="9720985"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826D4DB-AC0B-4AE4-98E0-CF8E2B1738F4}"/>
                </a:ext>
              </a:extLst>
            </p:cNvPr>
            <p:cNvSpPr/>
            <p:nvPr/>
          </p:nvSpPr>
          <p:spPr>
            <a:xfrm>
              <a:off x="9922259"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12993B1-70E5-46F0-9477-C7407492CEB5}"/>
                </a:ext>
              </a:extLst>
            </p:cNvPr>
            <p:cNvSpPr/>
            <p:nvPr/>
          </p:nvSpPr>
          <p:spPr>
            <a:xfrm>
              <a:off x="10120526"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96B38B9-7F25-4F0B-BDD5-56B0DFD77C8A}"/>
                </a:ext>
              </a:extLst>
            </p:cNvPr>
            <p:cNvSpPr/>
            <p:nvPr/>
          </p:nvSpPr>
          <p:spPr>
            <a:xfrm>
              <a:off x="10321985"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1828536-CD07-4759-9629-02FC0D8E1242}"/>
                </a:ext>
              </a:extLst>
            </p:cNvPr>
            <p:cNvSpPr/>
            <p:nvPr/>
          </p:nvSpPr>
          <p:spPr>
            <a:xfrm>
              <a:off x="10521596" y="183041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FB50C1B3-BD98-4BB3-82C7-A9BBDD621E00}"/>
                </a:ext>
              </a:extLst>
            </p:cNvPr>
            <p:cNvSpPr/>
            <p:nvPr/>
          </p:nvSpPr>
          <p:spPr>
            <a:xfrm>
              <a:off x="9108312"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3D23EE52-3215-4CEA-AE0D-F26440E372FF}"/>
                </a:ext>
              </a:extLst>
            </p:cNvPr>
            <p:cNvSpPr/>
            <p:nvPr/>
          </p:nvSpPr>
          <p:spPr>
            <a:xfrm>
              <a:off x="930919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8F3FE03A-49E6-4457-8F99-A01B4E68C4ED}"/>
                </a:ext>
              </a:extLst>
            </p:cNvPr>
            <p:cNvSpPr/>
            <p:nvPr/>
          </p:nvSpPr>
          <p:spPr>
            <a:xfrm>
              <a:off x="9516890"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C30BBE6D-AAC6-4A69-A9FD-2C12B814BE1E}"/>
                </a:ext>
              </a:extLst>
            </p:cNvPr>
            <p:cNvSpPr/>
            <p:nvPr/>
          </p:nvSpPr>
          <p:spPr>
            <a:xfrm>
              <a:off x="972183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073AA1E-C299-44A2-933E-D0AD706CD0DD}"/>
                </a:ext>
              </a:extLst>
            </p:cNvPr>
            <p:cNvSpPr/>
            <p:nvPr/>
          </p:nvSpPr>
          <p:spPr>
            <a:xfrm>
              <a:off x="9923108"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7B42CE5-6F04-4C9B-9CBF-18319FF5F19D}"/>
                </a:ext>
              </a:extLst>
            </p:cNvPr>
            <p:cNvSpPr/>
            <p:nvPr/>
          </p:nvSpPr>
          <p:spPr>
            <a:xfrm>
              <a:off x="10121375"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BF960AB-F06F-41D2-841D-6FB728F31272}"/>
                </a:ext>
              </a:extLst>
            </p:cNvPr>
            <p:cNvSpPr/>
            <p:nvPr/>
          </p:nvSpPr>
          <p:spPr>
            <a:xfrm>
              <a:off x="1032283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70E627E-7305-4F12-9A68-3AC1085873B2}"/>
                </a:ext>
              </a:extLst>
            </p:cNvPr>
            <p:cNvSpPr/>
            <p:nvPr/>
          </p:nvSpPr>
          <p:spPr>
            <a:xfrm>
              <a:off x="10522445" y="204117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87DDF05-4023-49C6-8E09-D2CA5861DDEA}"/>
                </a:ext>
              </a:extLst>
            </p:cNvPr>
            <p:cNvSpPr/>
            <p:nvPr/>
          </p:nvSpPr>
          <p:spPr>
            <a:xfrm>
              <a:off x="9107463"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4A8B4AA-F6F0-4831-BBB0-8F88297783BD}"/>
                </a:ext>
              </a:extLst>
            </p:cNvPr>
            <p:cNvSpPr/>
            <p:nvPr/>
          </p:nvSpPr>
          <p:spPr>
            <a:xfrm>
              <a:off x="930834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EB26259-2100-459C-B79D-1F375B40F7D4}"/>
                </a:ext>
              </a:extLst>
            </p:cNvPr>
            <p:cNvSpPr/>
            <p:nvPr/>
          </p:nvSpPr>
          <p:spPr>
            <a:xfrm>
              <a:off x="9516041"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DF713B3-2D20-4FFF-B74A-7AE4E2AC7381}"/>
                </a:ext>
              </a:extLst>
            </p:cNvPr>
            <p:cNvSpPr/>
            <p:nvPr/>
          </p:nvSpPr>
          <p:spPr>
            <a:xfrm>
              <a:off x="972098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6DACE87B-EBF2-4E02-9DF4-2F1A276711F9}"/>
                </a:ext>
              </a:extLst>
            </p:cNvPr>
            <p:cNvSpPr/>
            <p:nvPr/>
          </p:nvSpPr>
          <p:spPr>
            <a:xfrm>
              <a:off x="9922259"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EC8C9B8-ECBA-4887-9178-D65697B1D987}"/>
                </a:ext>
              </a:extLst>
            </p:cNvPr>
            <p:cNvSpPr/>
            <p:nvPr/>
          </p:nvSpPr>
          <p:spPr>
            <a:xfrm>
              <a:off x="10120526"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D80299B-EF01-4A9F-AAB7-075B384AF99C}"/>
                </a:ext>
              </a:extLst>
            </p:cNvPr>
            <p:cNvSpPr/>
            <p:nvPr/>
          </p:nvSpPr>
          <p:spPr>
            <a:xfrm>
              <a:off x="1032198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C70CF111-195B-47EE-8D26-1EA20E19DCC4}"/>
                </a:ext>
              </a:extLst>
            </p:cNvPr>
            <p:cNvSpPr/>
            <p:nvPr/>
          </p:nvSpPr>
          <p:spPr>
            <a:xfrm>
              <a:off x="10521596" y="224105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99EFAEB-CC77-42E6-AFFB-59244A47087A}"/>
                </a:ext>
              </a:extLst>
            </p:cNvPr>
            <p:cNvSpPr/>
            <p:nvPr/>
          </p:nvSpPr>
          <p:spPr>
            <a:xfrm>
              <a:off x="9108312"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C944813-69ED-43FA-A287-17E87F2666A2}"/>
                </a:ext>
              </a:extLst>
            </p:cNvPr>
            <p:cNvSpPr/>
            <p:nvPr/>
          </p:nvSpPr>
          <p:spPr>
            <a:xfrm>
              <a:off x="930919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BF1C60F9-595E-4627-ACB1-12B61404946E}"/>
                </a:ext>
              </a:extLst>
            </p:cNvPr>
            <p:cNvSpPr/>
            <p:nvPr/>
          </p:nvSpPr>
          <p:spPr>
            <a:xfrm>
              <a:off x="9516890"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E6CBCC3-77F6-4CB4-BCA7-F92E51E21378}"/>
                </a:ext>
              </a:extLst>
            </p:cNvPr>
            <p:cNvSpPr/>
            <p:nvPr/>
          </p:nvSpPr>
          <p:spPr>
            <a:xfrm>
              <a:off x="972183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7EFD40D-BEB7-492D-BC29-1F6F2E9A5F58}"/>
                </a:ext>
              </a:extLst>
            </p:cNvPr>
            <p:cNvSpPr/>
            <p:nvPr/>
          </p:nvSpPr>
          <p:spPr>
            <a:xfrm>
              <a:off x="9923108"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A059011C-E2F8-4171-AA31-BD0D4ABBD547}"/>
                </a:ext>
              </a:extLst>
            </p:cNvPr>
            <p:cNvSpPr/>
            <p:nvPr/>
          </p:nvSpPr>
          <p:spPr>
            <a:xfrm>
              <a:off x="10121375"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AACED4F-6534-4444-B766-F0D00F93D324}"/>
                </a:ext>
              </a:extLst>
            </p:cNvPr>
            <p:cNvSpPr/>
            <p:nvPr/>
          </p:nvSpPr>
          <p:spPr>
            <a:xfrm>
              <a:off x="1032283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E887BBCD-D937-42A8-99A7-368350DB7F18}"/>
                </a:ext>
              </a:extLst>
            </p:cNvPr>
            <p:cNvSpPr/>
            <p:nvPr/>
          </p:nvSpPr>
          <p:spPr>
            <a:xfrm>
              <a:off x="10522445" y="2447285"/>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F8E19ED8-6F17-40B2-B1FA-E9F392FF3E46}"/>
                </a:ext>
              </a:extLst>
            </p:cNvPr>
            <p:cNvSpPr/>
            <p:nvPr/>
          </p:nvSpPr>
          <p:spPr>
            <a:xfrm>
              <a:off x="9106614"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2DE6B48-9579-4C08-BA95-7033AAEB10FC}"/>
                </a:ext>
              </a:extLst>
            </p:cNvPr>
            <p:cNvSpPr/>
            <p:nvPr/>
          </p:nvSpPr>
          <p:spPr>
            <a:xfrm>
              <a:off x="930749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E462DD5-E639-49AF-B88A-023A9E845B9C}"/>
                </a:ext>
              </a:extLst>
            </p:cNvPr>
            <p:cNvSpPr/>
            <p:nvPr/>
          </p:nvSpPr>
          <p:spPr>
            <a:xfrm>
              <a:off x="9515192"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CAADA1FD-440C-4803-B76C-0FA2C810E6FD}"/>
                </a:ext>
              </a:extLst>
            </p:cNvPr>
            <p:cNvSpPr/>
            <p:nvPr/>
          </p:nvSpPr>
          <p:spPr>
            <a:xfrm>
              <a:off x="972013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49D6255-B3FC-4942-A7B8-7C0985A6BEBC}"/>
                </a:ext>
              </a:extLst>
            </p:cNvPr>
            <p:cNvSpPr/>
            <p:nvPr/>
          </p:nvSpPr>
          <p:spPr>
            <a:xfrm>
              <a:off x="9921410"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D05B7480-F9E1-4770-ABAA-827D32DE39CF}"/>
                </a:ext>
              </a:extLst>
            </p:cNvPr>
            <p:cNvSpPr/>
            <p:nvPr/>
          </p:nvSpPr>
          <p:spPr>
            <a:xfrm>
              <a:off x="10119677"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2000CDC1-3D24-403E-A0F2-0E0E34371663}"/>
                </a:ext>
              </a:extLst>
            </p:cNvPr>
            <p:cNvSpPr/>
            <p:nvPr/>
          </p:nvSpPr>
          <p:spPr>
            <a:xfrm>
              <a:off x="1032113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E96DDBD0-2B06-44AC-95F6-415128F018B5}"/>
                </a:ext>
              </a:extLst>
            </p:cNvPr>
            <p:cNvSpPr/>
            <p:nvPr/>
          </p:nvSpPr>
          <p:spPr>
            <a:xfrm>
              <a:off x="10520747" y="265395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1AFAAE9-8D4D-4A63-BCA3-7006FF6ED5D9}"/>
                </a:ext>
              </a:extLst>
            </p:cNvPr>
            <p:cNvSpPr/>
            <p:nvPr/>
          </p:nvSpPr>
          <p:spPr>
            <a:xfrm>
              <a:off x="9107463"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525720C-6223-4193-A8AD-46E964355B81}"/>
                </a:ext>
              </a:extLst>
            </p:cNvPr>
            <p:cNvSpPr/>
            <p:nvPr/>
          </p:nvSpPr>
          <p:spPr>
            <a:xfrm>
              <a:off x="930834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D1EB3B60-0A01-48F1-AEC1-D1752FC9C985}"/>
                </a:ext>
              </a:extLst>
            </p:cNvPr>
            <p:cNvSpPr/>
            <p:nvPr/>
          </p:nvSpPr>
          <p:spPr>
            <a:xfrm>
              <a:off x="9516041"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B329E09E-E650-4786-968F-BAEAF9573E7A}"/>
                </a:ext>
              </a:extLst>
            </p:cNvPr>
            <p:cNvSpPr/>
            <p:nvPr/>
          </p:nvSpPr>
          <p:spPr>
            <a:xfrm>
              <a:off x="972098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7223E75A-1D33-4024-AA32-7E8322524104}"/>
                </a:ext>
              </a:extLst>
            </p:cNvPr>
            <p:cNvSpPr/>
            <p:nvPr/>
          </p:nvSpPr>
          <p:spPr>
            <a:xfrm>
              <a:off x="9922259"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07B404A9-653A-484F-B59C-DFCCC938D856}"/>
                </a:ext>
              </a:extLst>
            </p:cNvPr>
            <p:cNvSpPr/>
            <p:nvPr/>
          </p:nvSpPr>
          <p:spPr>
            <a:xfrm>
              <a:off x="10120526"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86ADF933-1C5C-44A5-A1B5-961FC209B635}"/>
                </a:ext>
              </a:extLst>
            </p:cNvPr>
            <p:cNvSpPr/>
            <p:nvPr/>
          </p:nvSpPr>
          <p:spPr>
            <a:xfrm>
              <a:off x="1032198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BFED8F46-C42C-4072-AE0B-F8DEA5AA8503}"/>
                </a:ext>
              </a:extLst>
            </p:cNvPr>
            <p:cNvSpPr/>
            <p:nvPr/>
          </p:nvSpPr>
          <p:spPr>
            <a:xfrm>
              <a:off x="10521596" y="2864713"/>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C7C956A5-6495-4239-835D-9354C71CF40A}"/>
                </a:ext>
              </a:extLst>
            </p:cNvPr>
            <p:cNvSpPr/>
            <p:nvPr/>
          </p:nvSpPr>
          <p:spPr>
            <a:xfrm>
              <a:off x="9106614"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BF8352C-9D59-4311-A9D5-9A464FD58CD3}"/>
                </a:ext>
              </a:extLst>
            </p:cNvPr>
            <p:cNvSpPr/>
            <p:nvPr/>
          </p:nvSpPr>
          <p:spPr>
            <a:xfrm>
              <a:off x="930749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6C9280D5-3679-46F9-8C53-50B4816D8913}"/>
                </a:ext>
              </a:extLst>
            </p:cNvPr>
            <p:cNvSpPr/>
            <p:nvPr/>
          </p:nvSpPr>
          <p:spPr>
            <a:xfrm>
              <a:off x="9515192"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554D5792-3F7D-49A5-8A7E-6FFC2C7DE7CC}"/>
                </a:ext>
              </a:extLst>
            </p:cNvPr>
            <p:cNvSpPr/>
            <p:nvPr/>
          </p:nvSpPr>
          <p:spPr>
            <a:xfrm>
              <a:off x="972013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1583E86-1FAB-4C87-9A53-D0199EEFFBD9}"/>
                </a:ext>
              </a:extLst>
            </p:cNvPr>
            <p:cNvSpPr/>
            <p:nvPr/>
          </p:nvSpPr>
          <p:spPr>
            <a:xfrm>
              <a:off x="9921410"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FEC62B0E-A405-450A-A7CC-36A4ABC0C10B}"/>
                </a:ext>
              </a:extLst>
            </p:cNvPr>
            <p:cNvSpPr/>
            <p:nvPr/>
          </p:nvSpPr>
          <p:spPr>
            <a:xfrm>
              <a:off x="10119677"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62E3B8BD-BC15-4FF1-AA5F-348FF11377AC}"/>
                </a:ext>
              </a:extLst>
            </p:cNvPr>
            <p:cNvSpPr/>
            <p:nvPr/>
          </p:nvSpPr>
          <p:spPr>
            <a:xfrm>
              <a:off x="1032113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A42465B-2182-40CB-B5E2-B4DB38FEDB86}"/>
                </a:ext>
              </a:extLst>
            </p:cNvPr>
            <p:cNvSpPr/>
            <p:nvPr/>
          </p:nvSpPr>
          <p:spPr>
            <a:xfrm>
              <a:off x="10520747" y="307365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F01F2E9-2A22-4FFA-AF3E-392A217AF322}"/>
                </a:ext>
              </a:extLst>
            </p:cNvPr>
            <p:cNvSpPr/>
            <p:nvPr/>
          </p:nvSpPr>
          <p:spPr>
            <a:xfrm>
              <a:off x="9107463"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EF5DB6AE-33E6-4644-9955-886C726D780C}"/>
                </a:ext>
              </a:extLst>
            </p:cNvPr>
            <p:cNvSpPr/>
            <p:nvPr/>
          </p:nvSpPr>
          <p:spPr>
            <a:xfrm>
              <a:off x="930834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B800E093-5859-4A30-8694-44A3070DAF52}"/>
                </a:ext>
              </a:extLst>
            </p:cNvPr>
            <p:cNvSpPr/>
            <p:nvPr/>
          </p:nvSpPr>
          <p:spPr>
            <a:xfrm>
              <a:off x="9516041"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64BD2121-3696-40E5-B9D1-156A8D59FD93}"/>
                </a:ext>
              </a:extLst>
            </p:cNvPr>
            <p:cNvSpPr/>
            <p:nvPr/>
          </p:nvSpPr>
          <p:spPr>
            <a:xfrm>
              <a:off x="972098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32F7337-753C-4A12-B296-943F11131075}"/>
                </a:ext>
              </a:extLst>
            </p:cNvPr>
            <p:cNvSpPr/>
            <p:nvPr/>
          </p:nvSpPr>
          <p:spPr>
            <a:xfrm>
              <a:off x="9922259"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55446862-FE77-4F58-A0F4-C251647C841A}"/>
                </a:ext>
              </a:extLst>
            </p:cNvPr>
            <p:cNvSpPr/>
            <p:nvPr/>
          </p:nvSpPr>
          <p:spPr>
            <a:xfrm>
              <a:off x="10120526"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C9359F9-05AB-4015-9413-DCF17C4965AE}"/>
                </a:ext>
              </a:extLst>
            </p:cNvPr>
            <p:cNvSpPr/>
            <p:nvPr/>
          </p:nvSpPr>
          <p:spPr>
            <a:xfrm>
              <a:off x="1032198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C64ACC8F-767D-4010-A4EE-5DDC8D432F65}"/>
                </a:ext>
              </a:extLst>
            </p:cNvPr>
            <p:cNvSpPr/>
            <p:nvPr/>
          </p:nvSpPr>
          <p:spPr>
            <a:xfrm>
              <a:off x="10521596" y="328893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C1F6179D-5510-4A10-9D2A-861F682338E9}"/>
                </a:ext>
              </a:extLst>
            </p:cNvPr>
            <p:cNvSpPr/>
            <p:nvPr/>
          </p:nvSpPr>
          <p:spPr>
            <a:xfrm>
              <a:off x="9053677" y="1566954"/>
              <a:ext cx="1715420" cy="178593"/>
            </a:xfrm>
            <a:prstGeom prst="rect">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3917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0.4|0.5"/>
</p:tagLst>
</file>

<file path=ppt/tags/tag2.xml><?xml version="1.0" encoding="utf-8"?>
<p:tagLst xmlns:a="http://schemas.openxmlformats.org/drawingml/2006/main" xmlns:r="http://schemas.openxmlformats.org/officeDocument/2006/relationships" xmlns:p="http://schemas.openxmlformats.org/presentationml/2006/main">
  <p:tag name="TIMING" val="|1.2|0.5|0.7|2.1|0.7|0.9"/>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ags/tag4.xml><?xml version="1.0" encoding="utf-8"?>
<p:tagLst xmlns:a="http://schemas.openxmlformats.org/drawingml/2006/main" xmlns:r="http://schemas.openxmlformats.org/officeDocument/2006/relationships" xmlns:p="http://schemas.openxmlformats.org/presentationml/2006/main">
  <p:tag name="TIMING" val="|8.4"/>
</p:tagLst>
</file>

<file path=ppt/tags/tag5.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14693</TotalTime>
  <Words>2068</Words>
  <Application>Microsoft Office PowerPoint</Application>
  <PresentationFormat>Widescreen</PresentationFormat>
  <Paragraphs>220</Paragraphs>
  <Slides>21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PowerPoint Presentation</vt:lpstr>
      <vt:lpstr>PowerPoint Presentation</vt:lpstr>
      <vt:lpstr>PowerPoint Presentation</vt:lpstr>
      <vt:lpstr>Example:  N enrichment affects both diversity and spatial pattern</vt:lpstr>
      <vt:lpstr>PowerPoint Presentation</vt:lpstr>
      <vt:lpstr>PowerPoint Presentation</vt:lpstr>
      <vt:lpstr>PowerPoint Presentation</vt:lpstr>
      <vt:lpstr>PowerPoint Presentation</vt:lpstr>
      <vt:lpstr>Study Design</vt:lpstr>
      <vt:lpstr>Responses Measured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evan batzer</dc:creator>
  <cp:lastModifiedBy>evan batzer</cp:lastModifiedBy>
  <cp:revision>286</cp:revision>
  <dcterms:created xsi:type="dcterms:W3CDTF">2018-07-20T18:44:38Z</dcterms:created>
  <dcterms:modified xsi:type="dcterms:W3CDTF">2018-12-07T17:52:25Z</dcterms:modified>
</cp:coreProperties>
</file>